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4002" r:id="rId4"/>
    <p:sldMasterId id="2147484019" r:id="rId5"/>
  </p:sldMasterIdLst>
  <p:notesMasterIdLst>
    <p:notesMasterId r:id="rId79"/>
  </p:notesMasterIdLst>
  <p:handoutMasterIdLst>
    <p:handoutMasterId r:id="rId80"/>
  </p:handoutMasterIdLst>
  <p:sldIdLst>
    <p:sldId id="383" r:id="rId6"/>
    <p:sldId id="389" r:id="rId7"/>
    <p:sldId id="270" r:id="rId8"/>
    <p:sldId id="271" r:id="rId9"/>
    <p:sldId id="324" r:id="rId10"/>
    <p:sldId id="285" r:id="rId11"/>
    <p:sldId id="286" r:id="rId12"/>
    <p:sldId id="371" r:id="rId13"/>
    <p:sldId id="301" r:id="rId14"/>
    <p:sldId id="302" r:id="rId15"/>
    <p:sldId id="366" r:id="rId16"/>
    <p:sldId id="308" r:id="rId17"/>
    <p:sldId id="305" r:id="rId18"/>
    <p:sldId id="311" r:id="rId19"/>
    <p:sldId id="310" r:id="rId20"/>
    <p:sldId id="304" r:id="rId21"/>
    <p:sldId id="365" r:id="rId22"/>
    <p:sldId id="307" r:id="rId23"/>
    <p:sldId id="312" r:id="rId24"/>
    <p:sldId id="313" r:id="rId25"/>
    <p:sldId id="314" r:id="rId26"/>
    <p:sldId id="367" r:id="rId27"/>
    <p:sldId id="315" r:id="rId28"/>
    <p:sldId id="316" r:id="rId29"/>
    <p:sldId id="373" r:id="rId30"/>
    <p:sldId id="368" r:id="rId31"/>
    <p:sldId id="317" r:id="rId32"/>
    <p:sldId id="319" r:id="rId33"/>
    <p:sldId id="321" r:id="rId34"/>
    <p:sldId id="322" r:id="rId35"/>
    <p:sldId id="369" r:id="rId36"/>
    <p:sldId id="323" r:id="rId37"/>
    <p:sldId id="325" r:id="rId38"/>
    <p:sldId id="379" r:id="rId39"/>
    <p:sldId id="326" r:id="rId40"/>
    <p:sldId id="328" r:id="rId41"/>
    <p:sldId id="330" r:id="rId42"/>
    <p:sldId id="332" r:id="rId43"/>
    <p:sldId id="333" r:id="rId44"/>
    <p:sldId id="380" r:id="rId45"/>
    <p:sldId id="334" r:id="rId46"/>
    <p:sldId id="370" r:id="rId47"/>
    <p:sldId id="335" r:id="rId48"/>
    <p:sldId id="336" r:id="rId49"/>
    <p:sldId id="337" r:id="rId50"/>
    <p:sldId id="338" r:id="rId51"/>
    <p:sldId id="374" r:id="rId52"/>
    <p:sldId id="375" r:id="rId53"/>
    <p:sldId id="376" r:id="rId54"/>
    <p:sldId id="377" r:id="rId55"/>
    <p:sldId id="339" r:id="rId56"/>
    <p:sldId id="340" r:id="rId57"/>
    <p:sldId id="341" r:id="rId58"/>
    <p:sldId id="342" r:id="rId59"/>
    <p:sldId id="361" r:id="rId60"/>
    <p:sldId id="343" r:id="rId61"/>
    <p:sldId id="344" r:id="rId62"/>
    <p:sldId id="345" r:id="rId63"/>
    <p:sldId id="356" r:id="rId64"/>
    <p:sldId id="346" r:id="rId65"/>
    <p:sldId id="355" r:id="rId66"/>
    <p:sldId id="347" r:id="rId67"/>
    <p:sldId id="349" r:id="rId68"/>
    <p:sldId id="351" r:id="rId69"/>
    <p:sldId id="350" r:id="rId70"/>
    <p:sldId id="352" r:id="rId71"/>
    <p:sldId id="360" r:id="rId72"/>
    <p:sldId id="353" r:id="rId73"/>
    <p:sldId id="381" r:id="rId74"/>
    <p:sldId id="354" r:id="rId75"/>
    <p:sldId id="357" r:id="rId76"/>
    <p:sldId id="359" r:id="rId77"/>
    <p:sldId id="348" r:id="rId78"/>
  </p:sldIdLst>
  <p:sldSz cx="9144000" cy="6858000" type="screen4x3"/>
  <p:notesSz cx="9296400" cy="7010400"/>
  <p:defaultTextStyle>
    <a:defPPr>
      <a:defRPr lang="en-US"/>
    </a:defPPr>
    <a:lvl1pPr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36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36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36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36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2">
          <p15:clr>
            <a:srgbClr val="A4A3A4"/>
          </p15:clr>
        </p15:guide>
        <p15:guide id="2" orient="horz" pos="804">
          <p15:clr>
            <a:srgbClr val="A4A3A4"/>
          </p15:clr>
        </p15:guide>
        <p15:guide id="3" orient="horz" pos="193">
          <p15:clr>
            <a:srgbClr val="A4A3A4"/>
          </p15:clr>
        </p15:guide>
        <p15:guide id="4" orient="horz" pos="4128">
          <p15:clr>
            <a:srgbClr val="A4A3A4"/>
          </p15:clr>
        </p15:guide>
        <p15:guide id="5" orient="horz" pos="1483">
          <p15:clr>
            <a:srgbClr val="A4A3A4"/>
          </p15:clr>
        </p15:guide>
        <p15:guide id="6" orient="horz" pos="3514">
          <p15:clr>
            <a:srgbClr val="A4A3A4"/>
          </p15:clr>
        </p15:guide>
        <p15:guide id="7" orient="horz" pos="2833">
          <p15:clr>
            <a:srgbClr val="A4A3A4"/>
          </p15:clr>
        </p15:guide>
        <p15:guide id="8" pos="2880">
          <p15:clr>
            <a:srgbClr val="A4A3A4"/>
          </p15:clr>
        </p15:guide>
        <p15:guide id="9" pos="4734">
          <p15:clr>
            <a:srgbClr val="A4A3A4"/>
          </p15:clr>
        </p15:guide>
        <p15:guide id="10" pos="1959">
          <p15:clr>
            <a:srgbClr val="A4A3A4"/>
          </p15:clr>
        </p15:guide>
        <p15:guide id="11" pos="3808">
          <p15:clr>
            <a:srgbClr val="A4A3A4"/>
          </p15:clr>
        </p15:guide>
        <p15:guide id="12" pos="5566">
          <p15:clr>
            <a:srgbClr val="A4A3A4"/>
          </p15:clr>
        </p15:guide>
        <p15:guide id="13" pos="1026">
          <p15:clr>
            <a:srgbClr val="A4A3A4"/>
          </p15:clr>
        </p15:guide>
        <p15:guide id="14" pos="196">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D94D2"/>
    <a:srgbClr val="2C6DBA"/>
    <a:srgbClr val="4294D6"/>
    <a:srgbClr val="1A9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139" autoAdjust="0"/>
  </p:normalViewPr>
  <p:slideViewPr>
    <p:cSldViewPr snapToGrid="0">
      <p:cViewPr varScale="1">
        <p:scale>
          <a:sx n="78" d="100"/>
          <a:sy n="78" d="100"/>
        </p:scale>
        <p:origin x="1344" y="84"/>
      </p:cViewPr>
      <p:guideLst>
        <p:guide orient="horz" pos="2162"/>
        <p:guide orient="horz" pos="804"/>
        <p:guide orient="horz" pos="193"/>
        <p:guide orient="horz" pos="4128"/>
        <p:guide orient="horz" pos="1483"/>
        <p:guide orient="horz" pos="3514"/>
        <p:guide orient="horz" pos="2833"/>
        <p:guide pos="2880"/>
        <p:guide pos="4734"/>
        <p:guide pos="1959"/>
        <p:guide pos="3808"/>
        <p:guide pos="5566"/>
        <p:guide pos="1026"/>
        <p:guide pos="196"/>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nerman,Pat" userId="d00bee34-1b51-4b9f-9d2f-97d992b59f5f" providerId="ADAL" clId="{B5BB9CF9-4CF9-41F7-B5DF-F539E1A0C84B}"/>
    <pc:docChg chg="modSld">
      <pc:chgData name="Bannerman,Pat" userId="d00bee34-1b51-4b9f-9d2f-97d992b59f5f" providerId="ADAL" clId="{B5BB9CF9-4CF9-41F7-B5DF-F539E1A0C84B}" dt="2020-07-31T19:02:52.734" v="68" actId="20577"/>
      <pc:docMkLst>
        <pc:docMk/>
      </pc:docMkLst>
      <pc:sldChg chg="modNotesTx">
        <pc:chgData name="Bannerman,Pat" userId="d00bee34-1b51-4b9f-9d2f-97d992b59f5f" providerId="ADAL" clId="{B5BB9CF9-4CF9-41F7-B5DF-F539E1A0C84B}" dt="2020-07-31T19:02:52.734" v="68" actId="20577"/>
        <pc:sldMkLst>
          <pc:docMk/>
          <pc:sldMk cId="2956303389" sldId="371"/>
        </pc:sldMkLst>
      </pc:sldChg>
      <pc:sldChg chg="modSp">
        <pc:chgData name="Bannerman,Pat" userId="d00bee34-1b51-4b9f-9d2f-97d992b59f5f" providerId="ADAL" clId="{B5BB9CF9-4CF9-41F7-B5DF-F539E1A0C84B}" dt="2020-07-31T19:01:18.465" v="27" actId="20577"/>
        <pc:sldMkLst>
          <pc:docMk/>
          <pc:sldMk cId="377117925" sldId="383"/>
        </pc:sldMkLst>
        <pc:spChg chg="mod">
          <ac:chgData name="Bannerman,Pat" userId="d00bee34-1b51-4b9f-9d2f-97d992b59f5f" providerId="ADAL" clId="{B5BB9CF9-4CF9-41F7-B5DF-F539E1A0C84B}" dt="2020-07-31T19:01:18.465" v="27" actId="20577"/>
          <ac:spMkLst>
            <pc:docMk/>
            <pc:sldMk cId="377117925" sldId="383"/>
            <ac:spMk id="2" creationId="{7A237A6B-62C0-492C-ACFF-2B1BF4BECA7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0ECAA56D-6859-4EF7-83F5-F26517F8F86A}" type="datetimeFigureOut">
              <a:rPr lang="en-US" smtClean="0"/>
              <a:t>7/31/2020</a:t>
            </a:fld>
            <a:endParaRPr lang="en-US"/>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BB706CE-DD56-44EB-9C7F-FE3574A5CFE8}" type="slidenum">
              <a:rPr lang="en-US" smtClean="0"/>
              <a:t>‹#›</a:t>
            </a:fld>
            <a:endParaRPr lang="en-US"/>
          </a:p>
        </p:txBody>
      </p:sp>
    </p:spTree>
    <p:extLst>
      <p:ext uri="{BB962C8B-B14F-4D97-AF65-F5344CB8AC3E}">
        <p14:creationId xmlns:p14="http://schemas.microsoft.com/office/powerpoint/2010/main" val="26551793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738" y="0"/>
            <a:ext cx="4029075" cy="350838"/>
          </a:xfrm>
          <a:prstGeom prst="rect">
            <a:avLst/>
          </a:prstGeom>
        </p:spPr>
        <p:txBody>
          <a:bodyPr vert="horz" lIns="91440" tIns="45720" rIns="91440" bIns="45720" rtlCol="0"/>
          <a:lstStyle>
            <a:lvl1pPr algn="r">
              <a:defRPr sz="1200"/>
            </a:lvl1pPr>
          </a:lstStyle>
          <a:p>
            <a:fld id="{99A7A732-E016-4A82-A589-F6E10816C5CA}" type="datetimeFigureOut">
              <a:rPr lang="en-US" smtClean="0"/>
              <a:t>7/31/2020</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275" y="3373438"/>
            <a:ext cx="743585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738" y="6659563"/>
            <a:ext cx="4029075" cy="350837"/>
          </a:xfrm>
          <a:prstGeom prst="rect">
            <a:avLst/>
          </a:prstGeom>
        </p:spPr>
        <p:txBody>
          <a:bodyPr vert="horz" lIns="91440" tIns="45720" rIns="91440" bIns="45720" rtlCol="0" anchor="b"/>
          <a:lstStyle>
            <a:lvl1pPr algn="r">
              <a:defRPr sz="1200"/>
            </a:lvl1pPr>
          </a:lstStyle>
          <a:p>
            <a:fld id="{CFFD62D3-BB65-47B7-B482-3500296D899C}" type="slidenum">
              <a:rPr lang="en-US" smtClean="0"/>
              <a:t>‹#›</a:t>
            </a:fld>
            <a:endParaRPr lang="en-US"/>
          </a:p>
        </p:txBody>
      </p:sp>
    </p:spTree>
    <p:extLst>
      <p:ext uri="{BB962C8B-B14F-4D97-AF65-F5344CB8AC3E}">
        <p14:creationId xmlns:p14="http://schemas.microsoft.com/office/powerpoint/2010/main" val="358641924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396802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linting errors are:</a:t>
            </a:r>
          </a:p>
          <a:p>
            <a:r>
              <a:rPr lang="en-US" dirty="0"/>
              <a:t>Incorrect spacing</a:t>
            </a:r>
          </a:p>
          <a:p>
            <a:r>
              <a:rPr lang="en-US" dirty="0"/>
              <a:t>Undeclared variable names</a:t>
            </a:r>
          </a:p>
          <a:p>
            <a:r>
              <a:rPr lang="en-US" dirty="0"/>
              <a:t>Missing semi colon</a:t>
            </a:r>
          </a:p>
          <a:p>
            <a:r>
              <a:rPr lang="en-US" dirty="0"/>
              <a:t>Invalid JSDoc</a:t>
            </a:r>
          </a:p>
          <a:p>
            <a:r>
              <a:rPr lang="en-US" dirty="0"/>
              <a:t>Etc.</a:t>
            </a:r>
          </a:p>
          <a:p>
            <a:endParaRPr lang="en-US" dirty="0"/>
          </a:p>
          <a:p>
            <a:r>
              <a:rPr lang="en-US" dirty="0"/>
              <a:t>Linter uses </a:t>
            </a:r>
            <a:r>
              <a:rPr lang="en-US" dirty="0" err="1"/>
              <a:t>Eslint</a:t>
            </a:r>
            <a:r>
              <a:rPr lang="en-US" dirty="0"/>
              <a:t> to detect styling errors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11</a:t>
            </a:fld>
            <a:endParaRPr lang="en-US" dirty="0"/>
          </a:p>
        </p:txBody>
      </p:sp>
    </p:spTree>
    <p:extLst>
      <p:ext uri="{BB962C8B-B14F-4D97-AF65-F5344CB8AC3E}">
        <p14:creationId xmlns:p14="http://schemas.microsoft.com/office/powerpoint/2010/main" val="14841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your linting status you need to navigate to the </a:t>
            </a:r>
            <a:r>
              <a:rPr lang="en-US" dirty="0" err="1"/>
              <a:t>Mpages</a:t>
            </a:r>
            <a:r>
              <a:rPr lang="en-US" dirty="0"/>
              <a:t> linter tab on the left</a:t>
            </a:r>
          </a:p>
          <a:p>
            <a:r>
              <a:rPr lang="en-US" dirty="0"/>
              <a:t>Click on the run linter button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12</a:t>
            </a:fld>
            <a:endParaRPr lang="en-US" dirty="0"/>
          </a:p>
        </p:txBody>
      </p:sp>
    </p:spTree>
    <p:extLst>
      <p:ext uri="{BB962C8B-B14F-4D97-AF65-F5344CB8AC3E}">
        <p14:creationId xmlns:p14="http://schemas.microsoft.com/office/powerpoint/2010/main" val="66852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any linting errors then Congratulations! Or else you’ll see </a:t>
            </a:r>
          </a:p>
          <a:p>
            <a:r>
              <a:rPr lang="en-US" dirty="0"/>
              <a:t>Detailed write up of each lint error </a:t>
            </a:r>
          </a:p>
          <a:p>
            <a:r>
              <a:rPr lang="en-US" dirty="0"/>
              <a:t>Sorted by file name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13</a:t>
            </a:fld>
            <a:endParaRPr lang="en-US" dirty="0"/>
          </a:p>
        </p:txBody>
      </p:sp>
    </p:spTree>
    <p:extLst>
      <p:ext uri="{BB962C8B-B14F-4D97-AF65-F5344CB8AC3E}">
        <p14:creationId xmlns:p14="http://schemas.microsoft.com/office/powerpoint/2010/main" val="324562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linter using CLI.</a:t>
            </a:r>
          </a:p>
          <a:p>
            <a:r>
              <a:rPr lang="en-US" dirty="0"/>
              <a:t>All you need to do is run “npm run gaia linter run”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14</a:t>
            </a:fld>
            <a:endParaRPr lang="en-US" dirty="0"/>
          </a:p>
        </p:txBody>
      </p:sp>
    </p:spTree>
    <p:extLst>
      <p:ext uri="{BB962C8B-B14F-4D97-AF65-F5344CB8AC3E}">
        <p14:creationId xmlns:p14="http://schemas.microsoft.com/office/powerpoint/2010/main" val="140001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ask, what about some more info on how to use?</a:t>
            </a:r>
          </a:p>
          <a:p>
            <a:r>
              <a:rPr lang="en-US" dirty="0"/>
              <a:t>We also provide an In App help side panel right in the Gaia UI</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15</a:t>
            </a:fld>
            <a:endParaRPr lang="en-US" dirty="0"/>
          </a:p>
        </p:txBody>
      </p:sp>
    </p:spTree>
    <p:extLst>
      <p:ext uri="{BB962C8B-B14F-4D97-AF65-F5344CB8AC3E}">
        <p14:creationId xmlns:p14="http://schemas.microsoft.com/office/powerpoint/2010/main" val="391097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unit testing.</a:t>
            </a:r>
          </a:p>
          <a:p>
            <a:r>
              <a:rPr lang="en-US" dirty="0"/>
              <a:t>All code needs some form of testing. Be it unscripted, white box , black box etc. </a:t>
            </a:r>
          </a:p>
          <a:p>
            <a:r>
              <a:rPr lang="en-US" dirty="0"/>
              <a:t>One of the most important forms of Automated testing is Unit testing</a:t>
            </a:r>
          </a:p>
          <a:p>
            <a:endParaRPr lang="en-US" dirty="0"/>
          </a:p>
          <a:p>
            <a:r>
              <a:rPr lang="en-US" sz="1200" b="0" i="0" kern="1200" dirty="0">
                <a:solidFill>
                  <a:schemeClr val="tx1"/>
                </a:solidFill>
                <a:effectLst/>
                <a:latin typeface="+mn-lt"/>
                <a:ea typeface="+mn-ea"/>
                <a:cs typeface="+mn-cs"/>
              </a:rPr>
              <a:t>The goal is to check every aspect of the function to make sure it all works properly for all cases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16</a:t>
            </a:fld>
            <a:endParaRPr lang="en-US"/>
          </a:p>
        </p:txBody>
      </p:sp>
    </p:spTree>
    <p:extLst>
      <p:ext uri="{BB962C8B-B14F-4D97-AF65-F5344CB8AC3E}">
        <p14:creationId xmlns:p14="http://schemas.microsoft.com/office/powerpoint/2010/main" val="215410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Unit testing plugin runs in UI and CLI</a:t>
            </a:r>
          </a:p>
          <a:p>
            <a:r>
              <a:rPr lang="en-US" dirty="0"/>
              <a:t>Uses Jasmine</a:t>
            </a:r>
          </a:p>
          <a:p>
            <a:r>
              <a:rPr lang="en-US" dirty="0"/>
              <a:t>Uses Karma for Browser</a:t>
            </a:r>
          </a:p>
          <a:p>
            <a:r>
              <a:rPr lang="en-US" dirty="0"/>
              <a:t>Browsers include Chrome, Firefox, IE and Opera. </a:t>
            </a:r>
            <a:r>
              <a:rPr lang="en-US" dirty="0" err="1"/>
              <a:t>Ofcourse</a:t>
            </a:r>
            <a:r>
              <a:rPr lang="en-US" dirty="0"/>
              <a:t>, tests are executed on installed browsers.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17</a:t>
            </a:fld>
            <a:endParaRPr lang="en-US" dirty="0"/>
          </a:p>
        </p:txBody>
      </p:sp>
    </p:spTree>
    <p:extLst>
      <p:ext uri="{BB962C8B-B14F-4D97-AF65-F5344CB8AC3E}">
        <p14:creationId xmlns:p14="http://schemas.microsoft.com/office/powerpoint/2010/main" val="53845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Navigating to the Unit testing tab in Gaia UI</a:t>
            </a:r>
          </a:p>
          <a:p>
            <a:r>
              <a:rPr lang="en-US" dirty="0"/>
              <a:t>Gives you an option to run your unit tests.</a:t>
            </a:r>
          </a:p>
          <a:p>
            <a:r>
              <a:rPr lang="en-US" dirty="0"/>
              <a:t>Will show you the status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18</a:t>
            </a:fld>
            <a:endParaRPr lang="en-US" dirty="0"/>
          </a:p>
        </p:txBody>
      </p:sp>
    </p:spTree>
    <p:extLst>
      <p:ext uri="{BB962C8B-B14F-4D97-AF65-F5344CB8AC3E}">
        <p14:creationId xmlns:p14="http://schemas.microsoft.com/office/powerpoint/2010/main" val="16915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over to the Code Coverage tab</a:t>
            </a:r>
          </a:p>
          <a:p>
            <a:r>
              <a:rPr lang="en-US" dirty="0"/>
              <a:t>You will see the coverage impact that your unit tests have had on you code. </a:t>
            </a:r>
          </a:p>
          <a:p>
            <a:r>
              <a:rPr lang="en-US" dirty="0"/>
              <a:t>Our internal </a:t>
            </a:r>
            <a:r>
              <a:rPr lang="en-US" dirty="0" err="1"/>
              <a:t>Mpages</a:t>
            </a:r>
            <a:r>
              <a:rPr lang="en-US" dirty="0"/>
              <a:t> Development Paradigm is to achieve 100% logical coverage and not just coverage based on LOC</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19</a:t>
            </a:fld>
            <a:endParaRPr lang="en-US" dirty="0"/>
          </a:p>
        </p:txBody>
      </p:sp>
    </p:spTree>
    <p:extLst>
      <p:ext uri="{BB962C8B-B14F-4D97-AF65-F5344CB8AC3E}">
        <p14:creationId xmlns:p14="http://schemas.microsoft.com/office/powerpoint/2010/main" val="122486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configs section, we have an option to either run the tests once or watch test files and run them whenever a change is detected. </a:t>
            </a:r>
          </a:p>
          <a:p>
            <a:r>
              <a:rPr lang="en-US" dirty="0"/>
              <a:t>It also has options to choose from different set of browsers to the unit tests on</a:t>
            </a:r>
          </a:p>
          <a:p>
            <a:r>
              <a:rPr lang="en-US" dirty="0"/>
              <a:t>Provides settings to tell Gaia about the location of tests source path</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20</a:t>
            </a:fld>
            <a:endParaRPr lang="en-US" dirty="0"/>
          </a:p>
        </p:txBody>
      </p:sp>
    </p:spTree>
    <p:extLst>
      <p:ext uri="{BB962C8B-B14F-4D97-AF65-F5344CB8AC3E}">
        <p14:creationId xmlns:p14="http://schemas.microsoft.com/office/powerpoint/2010/main" val="303144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eaLnBrk="1" fontAlgn="auto" latinLnBrk="0" hangingPunct="1">
              <a:buClrTx/>
              <a:buSzTx/>
              <a:buNone/>
              <a:tabLst/>
              <a:defRPr/>
            </a:pPr>
            <a:r>
              <a:rPr lang="en-US" dirty="0" err="1"/>
              <a:t>Powerchart</a:t>
            </a:r>
          </a:p>
          <a:p>
            <a:pPr>
              <a:defRPr/>
            </a:pPr>
            <a:r>
              <a:rPr lang="en-US" dirty="0">
                <a:cs typeface="Calibri"/>
              </a:rPr>
              <a:t>Debugging difficult</a:t>
            </a:r>
          </a:p>
          <a:p>
            <a:pPr>
              <a:defRPr/>
            </a:pPr>
            <a:r>
              <a:rPr lang="en-US" dirty="0">
                <a:cs typeface="Calibri"/>
              </a:rPr>
              <a:t>Alerts and Blackbird</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a:t>
            </a:fld>
            <a:endParaRPr lang="en-US" dirty="0"/>
          </a:p>
        </p:txBody>
      </p:sp>
    </p:spTree>
    <p:extLst>
      <p:ext uri="{BB962C8B-B14F-4D97-AF65-F5344CB8AC3E}">
        <p14:creationId xmlns:p14="http://schemas.microsoft.com/office/powerpoint/2010/main" val="910073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generates documentation by reading code comments and JSDoc</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22</a:t>
            </a:fld>
            <a:endParaRPr lang="en-US" dirty="0"/>
          </a:p>
        </p:txBody>
      </p:sp>
    </p:spTree>
    <p:extLst>
      <p:ext uri="{BB962C8B-B14F-4D97-AF65-F5344CB8AC3E}">
        <p14:creationId xmlns:p14="http://schemas.microsoft.com/office/powerpoint/2010/main" val="2016182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navigating to the What’s up doc tab. We can see the sections for each function and their publicly exposed member functions and classes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23</a:t>
            </a:fld>
            <a:endParaRPr lang="en-US" dirty="0"/>
          </a:p>
        </p:txBody>
      </p:sp>
    </p:spTree>
    <p:extLst>
      <p:ext uri="{BB962C8B-B14F-4D97-AF65-F5344CB8AC3E}">
        <p14:creationId xmlns:p14="http://schemas.microsoft.com/office/powerpoint/2010/main" val="130740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we have seen JSDoc comments not including anything other than </a:t>
            </a:r>
            <a:r>
              <a:rPr lang="en-US" dirty="0" err="1"/>
              <a:t>param</a:t>
            </a:r>
            <a:r>
              <a:rPr lang="en-US" dirty="0"/>
              <a:t> and returns, but we can certainly leverage much more from JSDoc library to inform future developers about our code. </a:t>
            </a:r>
          </a:p>
          <a:p>
            <a:r>
              <a:rPr lang="en-US" dirty="0"/>
              <a:t>We also provide a guide in our 2</a:t>
            </a:r>
            <a:r>
              <a:rPr lang="en-US" baseline="30000" dirty="0"/>
              <a:t>nd</a:t>
            </a:r>
            <a:r>
              <a:rPr lang="en-US" dirty="0"/>
              <a:t> tab so that developers can quickly reference it while developing components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24</a:t>
            </a:fld>
            <a:endParaRPr lang="en-US"/>
          </a:p>
        </p:txBody>
      </p:sp>
    </p:spTree>
    <p:extLst>
      <p:ext uri="{BB962C8B-B14F-4D97-AF65-F5344CB8AC3E}">
        <p14:creationId xmlns:p14="http://schemas.microsoft.com/office/powerpoint/2010/main" val="2482847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far we have talked about plugins which directly affect our code quality and improves our code’s </a:t>
            </a:r>
            <a:r>
              <a:rPr lang="en-US" dirty="0" err="1"/>
              <a:t>reability</a:t>
            </a:r>
            <a:r>
              <a:rPr lang="en-US" dirty="0"/>
              <a:t>. </a:t>
            </a:r>
          </a:p>
          <a:p>
            <a:r>
              <a:rPr lang="en-US" dirty="0"/>
              <a:t>Now we will look at how we can automate some of the redundancies we have had before in </a:t>
            </a:r>
            <a:r>
              <a:rPr lang="en-US" dirty="0" err="1"/>
              <a:t>Mpages</a:t>
            </a:r>
            <a:r>
              <a:rPr lang="en-US" dirty="0"/>
              <a:t> development.</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25</a:t>
            </a:fld>
            <a:endParaRPr lang="en-US"/>
          </a:p>
        </p:txBody>
      </p:sp>
    </p:spTree>
    <p:extLst>
      <p:ext uri="{BB962C8B-B14F-4D97-AF65-F5344CB8AC3E}">
        <p14:creationId xmlns:p14="http://schemas.microsoft.com/office/powerpoint/2010/main" val="865369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is Webpack plugin. </a:t>
            </a:r>
          </a:p>
          <a:p>
            <a:r>
              <a:rPr lang="en-US" dirty="0"/>
              <a:t>Webpack is a bundling tool</a:t>
            </a:r>
          </a:p>
          <a:p>
            <a:r>
              <a:rPr lang="en-US" dirty="0"/>
              <a:t>It helps bundle, compile code to a single file</a:t>
            </a:r>
          </a:p>
          <a:p>
            <a:r>
              <a:rPr lang="en-US" dirty="0"/>
              <a:t>Uses Babel for ES6 to ES5 </a:t>
            </a:r>
            <a:r>
              <a:rPr lang="en-US" dirty="0" err="1"/>
              <a:t>transpiling</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26</a:t>
            </a:fld>
            <a:endParaRPr lang="en-US" dirty="0"/>
          </a:p>
        </p:txBody>
      </p:sp>
    </p:spTree>
    <p:extLst>
      <p:ext uri="{BB962C8B-B14F-4D97-AF65-F5344CB8AC3E}">
        <p14:creationId xmlns:p14="http://schemas.microsoft.com/office/powerpoint/2010/main" val="10507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compiles and bundles everything within the app.js entry point and places them in the output folder.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27</a:t>
            </a:fld>
            <a:endParaRPr lang="en-US"/>
          </a:p>
        </p:txBody>
      </p:sp>
    </p:spTree>
    <p:extLst>
      <p:ext uri="{BB962C8B-B14F-4D97-AF65-F5344CB8AC3E}">
        <p14:creationId xmlns:p14="http://schemas.microsoft.com/office/powerpoint/2010/main" val="2503840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Webpack also has dev server built in where we have a watcher for the dependencies specified within app.js</a:t>
            </a:r>
          </a:p>
          <a:p>
            <a:r>
              <a:rPr lang="en-US" dirty="0"/>
              <a:t>Any change that is performed within any of those files will trigger a compilation, bundling and refresh task</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28</a:t>
            </a:fld>
            <a:endParaRPr lang="en-US"/>
          </a:p>
        </p:txBody>
      </p:sp>
    </p:spTree>
    <p:extLst>
      <p:ext uri="{BB962C8B-B14F-4D97-AF65-F5344CB8AC3E}">
        <p14:creationId xmlns:p14="http://schemas.microsoft.com/office/powerpoint/2010/main" val="315971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compilation is done we can find the bundled </a:t>
            </a:r>
            <a:r>
              <a:rPr lang="en-US" dirty="0" err="1"/>
              <a:t>js</a:t>
            </a:r>
            <a:r>
              <a:rPr lang="en-US" dirty="0"/>
              <a:t> file in our output folder</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29</a:t>
            </a:fld>
            <a:endParaRPr lang="en-US"/>
          </a:p>
        </p:txBody>
      </p:sp>
    </p:spTree>
    <p:extLst>
      <p:ext uri="{BB962C8B-B14F-4D97-AF65-F5344CB8AC3E}">
        <p14:creationId xmlns:p14="http://schemas.microsoft.com/office/powerpoint/2010/main" val="1557389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that we have our bundling sorted out.</a:t>
            </a:r>
          </a:p>
          <a:p>
            <a:r>
              <a:rPr lang="en-US" dirty="0"/>
              <a:t>We move to the other side of our </a:t>
            </a:r>
            <a:r>
              <a:rPr lang="en-US" dirty="0" err="1"/>
              <a:t>Mpage</a:t>
            </a:r>
            <a:r>
              <a:rPr lang="en-US" dirty="0"/>
              <a:t> component development process. Powerchart.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30</a:t>
            </a:fld>
            <a:endParaRPr lang="en-US"/>
          </a:p>
        </p:txBody>
      </p:sp>
    </p:spTree>
    <p:extLst>
      <p:ext uri="{BB962C8B-B14F-4D97-AF65-F5344CB8AC3E}">
        <p14:creationId xmlns:p14="http://schemas.microsoft.com/office/powerpoint/2010/main" val="1723581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millennium proxy?</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31</a:t>
            </a:fld>
            <a:endParaRPr lang="en-US" dirty="0"/>
          </a:p>
        </p:txBody>
      </p:sp>
    </p:spTree>
    <p:extLst>
      <p:ext uri="{BB962C8B-B14F-4D97-AF65-F5344CB8AC3E}">
        <p14:creationId xmlns:p14="http://schemas.microsoft.com/office/powerpoint/2010/main" val="212292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would need to</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a:t>
            </a:fld>
            <a:endParaRPr lang="en-US" dirty="0"/>
          </a:p>
        </p:txBody>
      </p:sp>
    </p:spTree>
    <p:extLst>
      <p:ext uri="{BB962C8B-B14F-4D97-AF65-F5344CB8AC3E}">
        <p14:creationId xmlns:p14="http://schemas.microsoft.com/office/powerpoint/2010/main" val="126792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Millennium proxy is very useful, if you want to run an MPage.</a:t>
            </a:r>
          </a:p>
          <a:p>
            <a:r>
              <a:rPr lang="en-US" dirty="0"/>
              <a:t>All you have to do is start the server, log into a millennium domain, and, </a:t>
            </a:r>
          </a:p>
          <a:p>
            <a:r>
              <a:rPr lang="en-US" dirty="0"/>
              <a:t>as you see here, access a special URL that will execute the program.</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32</a:t>
            </a:fld>
            <a:endParaRPr lang="en-US" dirty="0"/>
          </a:p>
        </p:txBody>
      </p:sp>
    </p:spTree>
    <p:extLst>
      <p:ext uri="{BB962C8B-B14F-4D97-AF65-F5344CB8AC3E}">
        <p14:creationId xmlns:p14="http://schemas.microsoft.com/office/powerpoint/2010/main" val="424816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it possible to access an MPage outside powerchart, for development purposes.</a:t>
            </a:r>
          </a:p>
          <a:p>
            <a:r>
              <a:rPr lang="en-US" dirty="0"/>
              <a:t>Now that we have the </a:t>
            </a:r>
            <a:r>
              <a:rPr lang="en-US" dirty="0" err="1"/>
              <a:t>Mpage</a:t>
            </a:r>
            <a:r>
              <a:rPr lang="en-US" dirty="0"/>
              <a:t> view loading in a browser, we can leverage all the debugging tools of a browser like Chrome and not rely on alerts and Blackbird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33</a:t>
            </a:fld>
            <a:endParaRPr lang="en-US" dirty="0"/>
          </a:p>
        </p:txBody>
      </p:sp>
    </p:spTree>
    <p:extLst>
      <p:ext uri="{BB962C8B-B14F-4D97-AF65-F5344CB8AC3E}">
        <p14:creationId xmlns:p14="http://schemas.microsoft.com/office/powerpoint/2010/main" val="58799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view loading we need to use our code along with the static content so that we can work on our component!</a:t>
            </a:r>
          </a:p>
          <a:p>
            <a:r>
              <a:rPr lang="en-US" dirty="0"/>
              <a:t>This is where Injector comes in</a:t>
            </a:r>
          </a:p>
          <a:p>
            <a:r>
              <a:rPr lang="en-US" dirty="0"/>
              <a:t>Inject custom scripts into HTTP calls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34</a:t>
            </a:fld>
            <a:endParaRPr lang="en-US" dirty="0"/>
          </a:p>
        </p:txBody>
      </p:sp>
    </p:spTree>
    <p:extLst>
      <p:ext uri="{BB962C8B-B14F-4D97-AF65-F5344CB8AC3E}">
        <p14:creationId xmlns:p14="http://schemas.microsoft.com/office/powerpoint/2010/main" val="3440959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injector is what makes it possible develop components without having to rebuild the content everytime something changes. And it does that in a very tricky way:</a:t>
            </a:r>
          </a:p>
          <a:p>
            <a:endParaRPr lang="en-US" dirty="0"/>
          </a:p>
          <a:p>
            <a:r>
              <a:rPr lang="en-US" dirty="0"/>
              <a:t>- First it loads HTML by running an MPage through Millennium proxy</a:t>
            </a:r>
          </a:p>
          <a:p>
            <a:r>
              <a:rPr lang="en-US" dirty="0"/>
              <a:t>- It then adds a custom javascript tag with your custom code to it</a:t>
            </a:r>
          </a:p>
          <a:p>
            <a:r>
              <a:rPr lang="en-US" dirty="0"/>
              <a:t>- And then sends that to the web browser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35</a:t>
            </a:fld>
            <a:endParaRPr lang="en-US" dirty="0"/>
          </a:p>
        </p:txBody>
      </p:sp>
    </p:spTree>
    <p:extLst>
      <p:ext uri="{BB962C8B-B14F-4D97-AF65-F5344CB8AC3E}">
        <p14:creationId xmlns:p14="http://schemas.microsoft.com/office/powerpoint/2010/main" val="2846845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inject our script before rendering in the browser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559450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injector plugin you can provide configuration as to where injection of source code needs to take place.</a:t>
            </a:r>
          </a:p>
          <a:p>
            <a:r>
              <a:rPr lang="en-US" dirty="0"/>
              <a:t>Target URL we are going to monitor</a:t>
            </a:r>
          </a:p>
          <a:p>
            <a:r>
              <a:rPr lang="en-US" dirty="0"/>
              <a:t>Here we are injecting the 3 scripts at the bottom of the </a:t>
            </a:r>
            <a:r>
              <a:rPr lang="en-US" dirty="0" err="1"/>
              <a:t>mp_unified_driver</a:t>
            </a:r>
            <a:r>
              <a:rPr lang="en-US" dirty="0"/>
              <a:t> response.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37</a:t>
            </a:fld>
            <a:endParaRPr lang="en-US" dirty="0"/>
          </a:p>
        </p:txBody>
      </p:sp>
    </p:spTree>
    <p:extLst>
      <p:ext uri="{BB962C8B-B14F-4D97-AF65-F5344CB8AC3E}">
        <p14:creationId xmlns:p14="http://schemas.microsoft.com/office/powerpoint/2010/main" val="2928551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38</a:t>
            </a:fld>
            <a:endParaRPr lang="en-US" dirty="0"/>
          </a:p>
        </p:txBody>
      </p:sp>
    </p:spTree>
    <p:extLst>
      <p:ext uri="{BB962C8B-B14F-4D97-AF65-F5344CB8AC3E}">
        <p14:creationId xmlns:p14="http://schemas.microsoft.com/office/powerpoint/2010/main" val="577832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39</a:t>
            </a:fld>
            <a:endParaRPr lang="en-US" dirty="0"/>
          </a:p>
        </p:txBody>
      </p:sp>
    </p:spTree>
    <p:extLst>
      <p:ext uri="{BB962C8B-B14F-4D97-AF65-F5344CB8AC3E}">
        <p14:creationId xmlns:p14="http://schemas.microsoft.com/office/powerpoint/2010/main" val="240137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browser loads, you will see your component loading along with the rest of the view.</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40</a:t>
            </a:fld>
            <a:endParaRPr lang="en-US" dirty="0"/>
          </a:p>
        </p:txBody>
      </p:sp>
    </p:spTree>
    <p:extLst>
      <p:ext uri="{BB962C8B-B14F-4D97-AF65-F5344CB8AC3E}">
        <p14:creationId xmlns:p14="http://schemas.microsoft.com/office/powerpoint/2010/main" val="325975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a lot of configuration. Ironically, we had to create one more plugin called </a:t>
            </a:r>
            <a:r>
              <a:rPr lang="en-US" dirty="0" err="1"/>
              <a:t>LiveDev</a:t>
            </a:r>
            <a:r>
              <a:rPr lang="en-US" dirty="0"/>
              <a:t> plugin to help you with that.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41</a:t>
            </a:fld>
            <a:endParaRPr lang="en-US"/>
          </a:p>
        </p:txBody>
      </p:sp>
    </p:spTree>
    <p:extLst>
      <p:ext uri="{BB962C8B-B14F-4D97-AF65-F5344CB8AC3E}">
        <p14:creationId xmlns:p14="http://schemas.microsoft.com/office/powerpoint/2010/main" val="418719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realized that there has to be a better way to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create…</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a:t>
            </a:fld>
            <a:endParaRPr lang="en-US"/>
          </a:p>
        </p:txBody>
      </p:sp>
    </p:spTree>
    <p:extLst>
      <p:ext uri="{BB962C8B-B14F-4D97-AF65-F5344CB8AC3E}">
        <p14:creationId xmlns:p14="http://schemas.microsoft.com/office/powerpoint/2010/main" val="1154291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Live Dev plugin to ease some of the config settings you do within gaia. Such as configuring Millennium proxy, injector and Content server settings.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42</a:t>
            </a:fld>
            <a:endParaRPr lang="en-US" dirty="0"/>
          </a:p>
        </p:txBody>
      </p:sp>
    </p:spTree>
    <p:extLst>
      <p:ext uri="{BB962C8B-B14F-4D97-AF65-F5344CB8AC3E}">
        <p14:creationId xmlns:p14="http://schemas.microsoft.com/office/powerpoint/2010/main" val="2149725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will need to do is enter the following:</a:t>
            </a:r>
          </a:p>
          <a:p>
            <a:r>
              <a:rPr lang="en-US" dirty="0"/>
              <a:t>Static content location</a:t>
            </a:r>
          </a:p>
          <a:p>
            <a:r>
              <a:rPr lang="en-US" dirty="0"/>
              <a:t>CCL Program that will launch your app</a:t>
            </a:r>
          </a:p>
          <a:p>
            <a:r>
              <a:rPr lang="en-US" dirty="0"/>
              <a:t>CCL </a:t>
            </a:r>
            <a:r>
              <a:rPr lang="en-US" dirty="0" err="1"/>
              <a:t>params</a:t>
            </a:r>
            <a:r>
              <a:rPr lang="en-US" dirty="0"/>
              <a:t> that pertain to the </a:t>
            </a:r>
            <a:r>
              <a:rPr lang="en-US" dirty="0" err="1"/>
              <a:t>Mpage</a:t>
            </a:r>
            <a:r>
              <a:rPr lang="en-US" dirty="0"/>
              <a:t> view</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43</a:t>
            </a:fld>
            <a:endParaRPr lang="en-US" dirty="0"/>
          </a:p>
        </p:txBody>
      </p:sp>
    </p:spTree>
    <p:extLst>
      <p:ext uri="{BB962C8B-B14F-4D97-AF65-F5344CB8AC3E}">
        <p14:creationId xmlns:p14="http://schemas.microsoft.com/office/powerpoint/2010/main" val="1864354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Webpack then you can provide your entry point for the code. Normally your index.js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44</a:t>
            </a:fld>
            <a:endParaRPr lang="en-US" dirty="0"/>
          </a:p>
        </p:txBody>
      </p:sp>
    </p:spTree>
    <p:extLst>
      <p:ext uri="{BB962C8B-B14F-4D97-AF65-F5344CB8AC3E}">
        <p14:creationId xmlns:p14="http://schemas.microsoft.com/office/powerpoint/2010/main" val="3447470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the configuration</a:t>
            </a:r>
          </a:p>
          <a:p>
            <a:r>
              <a:rPr lang="en-US" dirty="0"/>
              <a:t>Click on Launch</a:t>
            </a:r>
          </a:p>
          <a:p>
            <a:r>
              <a:rPr lang="en-US" dirty="0"/>
              <a:t>Enter the domain credentials and done.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45</a:t>
            </a:fld>
            <a:endParaRPr lang="en-US" dirty="0"/>
          </a:p>
        </p:txBody>
      </p:sp>
    </p:spTree>
    <p:extLst>
      <p:ext uri="{BB962C8B-B14F-4D97-AF65-F5344CB8AC3E}">
        <p14:creationId xmlns:p14="http://schemas.microsoft.com/office/powerpoint/2010/main" val="4167402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in-App help for Live dev as well in the detail panel should you need it.</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46</a:t>
            </a:fld>
            <a:endParaRPr lang="en-US" dirty="0"/>
          </a:p>
        </p:txBody>
      </p:sp>
    </p:spTree>
    <p:extLst>
      <p:ext uri="{BB962C8B-B14F-4D97-AF65-F5344CB8AC3E}">
        <p14:creationId xmlns:p14="http://schemas.microsoft.com/office/powerpoint/2010/main" val="171269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you need help with Gaia or its plugins. You can use CLI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Gaia CLI help command</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47</a:t>
            </a:fld>
            <a:endParaRPr lang="en-US" dirty="0"/>
          </a:p>
        </p:txBody>
      </p:sp>
    </p:spTree>
    <p:extLst>
      <p:ext uri="{BB962C8B-B14F-4D97-AF65-F5344CB8AC3E}">
        <p14:creationId xmlns:p14="http://schemas.microsoft.com/office/powerpoint/2010/main" val="741987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help pages</a:t>
            </a:r>
            <a:br>
              <a:rPr lang="en-US" dirty="0"/>
            </a:br>
            <a:endParaRPr lang="en-US" dirty="0"/>
          </a:p>
          <a:p>
            <a:r>
              <a:rPr lang="en-US" dirty="0"/>
              <a:t>Help on how to run gaia. </a:t>
            </a:r>
          </a:p>
          <a:p>
            <a:r>
              <a:rPr lang="en-US" dirty="0"/>
              <a:t>For running linter: You can use “npm run gaia linter run”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48</a:t>
            </a:fld>
            <a:endParaRPr lang="en-US" dirty="0"/>
          </a:p>
        </p:txBody>
      </p:sp>
    </p:spTree>
    <p:extLst>
      <p:ext uri="{BB962C8B-B14F-4D97-AF65-F5344CB8AC3E}">
        <p14:creationId xmlns:p14="http://schemas.microsoft.com/office/powerpoint/2010/main" val="3370244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help with any plugins then you can use: </a:t>
            </a:r>
          </a:p>
          <a:p>
            <a:r>
              <a:rPr lang="en-US" dirty="0"/>
              <a:t>“npm run gaia help plugin=&lt;plugin-name&gt;”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49</a:t>
            </a:fld>
            <a:endParaRPr lang="en-US"/>
          </a:p>
        </p:txBody>
      </p:sp>
    </p:spTree>
    <p:extLst>
      <p:ext uri="{BB962C8B-B14F-4D97-AF65-F5344CB8AC3E}">
        <p14:creationId xmlns:p14="http://schemas.microsoft.com/office/powerpoint/2010/main" val="462592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Our code companion</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50</a:t>
            </a:fld>
            <a:endParaRPr lang="en-US"/>
          </a:p>
        </p:txBody>
      </p:sp>
    </p:spTree>
    <p:extLst>
      <p:ext uri="{BB962C8B-B14F-4D97-AF65-F5344CB8AC3E}">
        <p14:creationId xmlns:p14="http://schemas.microsoft.com/office/powerpoint/2010/main" val="1910671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fusion, our code base was highly inconsistent. Inconsistency led to duplication, because engineers cannot find existing functionality easy, or the existing functionality does not interface well with the existing code.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51</a:t>
            </a:fld>
            <a:endParaRPr lang="en-US" dirty="0"/>
          </a:p>
        </p:txBody>
      </p:sp>
    </p:spTree>
    <p:extLst>
      <p:ext uri="{BB962C8B-B14F-4D97-AF65-F5344CB8AC3E}">
        <p14:creationId xmlns:p14="http://schemas.microsoft.com/office/powerpoint/2010/main" val="127865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is a highly extensible development ecosystem for creating MPages artifacts and streamlining the MPages development process.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a:t>
            </a:fld>
            <a:endParaRPr lang="en-US" dirty="0"/>
          </a:p>
        </p:txBody>
      </p:sp>
    </p:spTree>
    <p:extLst>
      <p:ext uri="{BB962C8B-B14F-4D97-AF65-F5344CB8AC3E}">
        <p14:creationId xmlns:p14="http://schemas.microsoft.com/office/powerpoint/2010/main" val="106804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ran into this: a simple example is the error banner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52</a:t>
            </a:fld>
            <a:endParaRPr lang="en-US" dirty="0"/>
          </a:p>
        </p:txBody>
      </p:sp>
    </p:spTree>
    <p:extLst>
      <p:ext uri="{BB962C8B-B14F-4D97-AF65-F5344CB8AC3E}">
        <p14:creationId xmlns:p14="http://schemas.microsoft.com/office/powerpoint/2010/main" val="2246223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was the solution? What were our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create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53</a:t>
            </a:fld>
            <a:endParaRPr lang="en-US" dirty="0"/>
          </a:p>
        </p:txBody>
      </p:sp>
    </p:spTree>
    <p:extLst>
      <p:ext uri="{BB962C8B-B14F-4D97-AF65-F5344CB8AC3E}">
        <p14:creationId xmlns:p14="http://schemas.microsoft.com/office/powerpoint/2010/main" val="283843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Fusion Library </a:t>
            </a:r>
            <a:r>
              <a:rPr lang="en-US" dirty="0"/>
              <a:t>is a Code Companion made of </a:t>
            </a:r>
            <a:r>
              <a:rPr lang="en-US" dirty="0">
                <a:solidFill>
                  <a:schemeClr val="accent1"/>
                </a:solidFill>
              </a:rPr>
              <a:t>reusable</a:t>
            </a:r>
            <a:r>
              <a:rPr lang="en-US" dirty="0"/>
              <a:t> UI elements that are inherently </a:t>
            </a:r>
            <a:r>
              <a:rPr lang="en-US" dirty="0">
                <a:solidFill>
                  <a:schemeClr val="accent1"/>
                </a:solidFill>
              </a:rPr>
              <a:t>responsive</a:t>
            </a:r>
            <a:r>
              <a:rPr lang="en-US" dirty="0"/>
              <a:t> and </a:t>
            </a:r>
            <a:r>
              <a:rPr lang="en-US" dirty="0">
                <a:solidFill>
                  <a:schemeClr val="accent1"/>
                </a:solidFill>
              </a:rPr>
              <a:t>conforms to </a:t>
            </a:r>
            <a:r>
              <a:rPr lang="en-US" dirty="0"/>
              <a:t>Cerner standard designs.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54</a:t>
            </a:fld>
            <a:endParaRPr lang="en-US" dirty="0"/>
          </a:p>
        </p:txBody>
      </p:sp>
    </p:spTree>
    <p:extLst>
      <p:ext uri="{BB962C8B-B14F-4D97-AF65-F5344CB8AC3E}">
        <p14:creationId xmlns:p14="http://schemas.microsoft.com/office/powerpoint/2010/main" val="1023949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which today we have consistent styling throughout our components which have been </a:t>
            </a:r>
            <a:r>
              <a:rPr lang="en-US" dirty="0" err="1"/>
              <a:t>Fusionized</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55</a:t>
            </a:fld>
            <a:endParaRPr lang="en-US" dirty="0"/>
          </a:p>
        </p:txBody>
      </p:sp>
    </p:spTree>
    <p:extLst>
      <p:ext uri="{BB962C8B-B14F-4D97-AF65-F5344CB8AC3E}">
        <p14:creationId xmlns:p14="http://schemas.microsoft.com/office/powerpoint/2010/main" val="2787267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56</a:t>
            </a:fld>
            <a:endParaRPr lang="en-US" dirty="0"/>
          </a:p>
        </p:txBody>
      </p:sp>
    </p:spTree>
    <p:extLst>
      <p:ext uri="{BB962C8B-B14F-4D97-AF65-F5344CB8AC3E}">
        <p14:creationId xmlns:p14="http://schemas.microsoft.com/office/powerpoint/2010/main" val="3259114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built 60+ controls that are reusable and more contributions/improvements are being made even today.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57</a:t>
            </a:fld>
            <a:endParaRPr lang="en-US" dirty="0"/>
          </a:p>
        </p:txBody>
      </p:sp>
    </p:spTree>
    <p:extLst>
      <p:ext uri="{BB962C8B-B14F-4D97-AF65-F5344CB8AC3E}">
        <p14:creationId xmlns:p14="http://schemas.microsoft.com/office/powerpoint/2010/main" val="1289279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redefine how we code at </a:t>
            </a:r>
            <a:r>
              <a:rPr lang="en-US" dirty="0" err="1"/>
              <a:t>Mpages</a:t>
            </a:r>
            <a:r>
              <a:rPr lang="en-US" dirty="0"/>
              <a:t>. We wanted to be as close to defect free as possible. </a:t>
            </a:r>
          </a:p>
          <a:p>
            <a:r>
              <a:rPr lang="en-US" dirty="0"/>
              <a:t>Components go through multiple layers of validation.</a:t>
            </a:r>
          </a:p>
          <a:p>
            <a:endParaRPr lang="en-US" dirty="0"/>
          </a:p>
          <a:p>
            <a:r>
              <a:rPr lang="en-US" dirty="0"/>
              <a:t>Linting – code style and smells</a:t>
            </a:r>
          </a:p>
          <a:p>
            <a:r>
              <a:rPr lang="en-US" dirty="0"/>
              <a:t>Unit – logic path testing</a:t>
            </a:r>
          </a:p>
          <a:p>
            <a:r>
              <a:rPr lang="en-US" dirty="0"/>
              <a:t>Greybox – less granular, function + UI interactions</a:t>
            </a:r>
          </a:p>
          <a:p>
            <a:r>
              <a:rPr lang="en-US" dirty="0"/>
              <a:t>Vertical – component workflow validation</a:t>
            </a:r>
          </a:p>
          <a:p>
            <a:r>
              <a:rPr lang="en-US" dirty="0"/>
              <a:t>Horizontal – user workflow validation</a:t>
            </a:r>
          </a:p>
          <a:p>
            <a:r>
              <a:rPr lang="en-US" dirty="0"/>
              <a:t>Unscripted – TA and Engineering teams make use of to stress test a component</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58</a:t>
            </a:fld>
            <a:endParaRPr lang="en-US" dirty="0"/>
          </a:p>
        </p:txBody>
      </p:sp>
    </p:spTree>
    <p:extLst>
      <p:ext uri="{BB962C8B-B14F-4D97-AF65-F5344CB8AC3E}">
        <p14:creationId xmlns:p14="http://schemas.microsoft.com/office/powerpoint/2010/main" val="32415567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Creating a Fusion WF component</a:t>
            </a:r>
            <a:r>
              <a:rPr lang="en-US" baseline="0" dirty="0"/>
              <a:t> means more than using the Code Companion API</a:t>
            </a:r>
          </a:p>
          <a:p>
            <a:r>
              <a:rPr lang="en-US" baseline="0" dirty="0"/>
              <a:t>Take Medications as an example</a:t>
            </a:r>
          </a:p>
          <a:p>
            <a:pPr marL="171450" indent="-171450">
              <a:buFont typeface="Arial" panose="020B0604020202020204" pitchFamily="34" charset="0"/>
              <a:buChar char="•"/>
            </a:pPr>
            <a:r>
              <a:rPr lang="en-US" baseline="0" dirty="0"/>
              <a:t>Good combination of factors</a:t>
            </a:r>
          </a:p>
          <a:p>
            <a:pPr marL="171450" indent="-171450">
              <a:buFont typeface="Arial" panose="020B0604020202020204" pitchFamily="34" charset="0"/>
              <a:buChar char="•"/>
            </a:pPr>
            <a:r>
              <a:rPr lang="en-US" dirty="0"/>
              <a:t>Uplifted to Fusion</a:t>
            </a:r>
          </a:p>
          <a:p>
            <a:pPr marL="171450" indent="-171450">
              <a:buFont typeface="Arial" panose="020B0604020202020204" pitchFamily="34" charset="0"/>
              <a:buChar char="•"/>
            </a:pPr>
            <a:r>
              <a:rPr lang="en-US" dirty="0"/>
              <a:t>It has good level of complexity</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Components are </a:t>
            </a:r>
            <a:r>
              <a:rPr lang="en-US" dirty="0">
                <a:solidFill>
                  <a:srgbClr val="0070C0"/>
                </a:solidFill>
              </a:rPr>
              <a:t>web enabled </a:t>
            </a:r>
            <a:r>
              <a:rPr lang="en-US" dirty="0"/>
              <a:t>by checking execution context and </a:t>
            </a:r>
            <a:r>
              <a:rPr lang="en-US" dirty="0">
                <a:solidFill>
                  <a:srgbClr val="0070C0"/>
                </a:solidFill>
              </a:rPr>
              <a:t>gracefully degrading </a:t>
            </a:r>
            <a:r>
              <a:rPr lang="en-US" dirty="0"/>
              <a:t>when functionality is unavailable.</a:t>
            </a:r>
          </a:p>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59</a:t>
            </a:fld>
            <a:endParaRPr lang="en-US" dirty="0"/>
          </a:p>
        </p:txBody>
      </p:sp>
    </p:spTree>
    <p:extLst>
      <p:ext uri="{BB962C8B-B14F-4D97-AF65-F5344CB8AC3E}">
        <p14:creationId xmlns:p14="http://schemas.microsoft.com/office/powerpoint/2010/main" val="36986779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use of this development paradigm of stringent testing and making use of reusable artifacts. We have seen tremendous improvements.  </a:t>
            </a:r>
          </a:p>
          <a:p>
            <a:endParaRPr lang="en-US" dirty="0"/>
          </a:p>
          <a:p>
            <a:r>
              <a:rPr lang="en-US" dirty="0"/>
              <a:t>Excluding comments, 48% reduction in code base</a:t>
            </a:r>
            <a:endParaRPr lang="en-US" baseline="0" dirty="0"/>
          </a:p>
          <a:p>
            <a:pPr>
              <a:defRPr/>
            </a:pPr>
            <a:r>
              <a:rPr lang="en-US" dirty="0"/>
              <a:t>62% reduction in UI related code </a:t>
            </a:r>
            <a:r>
              <a:rPr lang="en-US" dirty="0" err="1"/>
              <a:t>eventhough</a:t>
            </a:r>
            <a:r>
              <a:rPr lang="en-US" dirty="0"/>
              <a:t> it gained functionality of responsiveness</a:t>
            </a:r>
          </a:p>
          <a:p>
            <a:r>
              <a:rPr lang="en-US" dirty="0"/>
              <a:t>Almost complete removal of </a:t>
            </a:r>
            <a:r>
              <a:rPr lang="en-US" baseline="0" dirty="0"/>
              <a:t>CSS</a:t>
            </a:r>
            <a:r>
              <a:rPr lang="en-US" dirty="0"/>
              <a:t> styling</a:t>
            </a:r>
          </a:p>
          <a:p>
            <a:r>
              <a:rPr lang="en-US" dirty="0"/>
              <a:t>~33% line coverage (13% logic branch coverage) -&gt; 100% logic branch coverage</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60</a:t>
            </a:fld>
            <a:endParaRPr lang="en-US" dirty="0"/>
          </a:p>
        </p:txBody>
      </p:sp>
    </p:spTree>
    <p:extLst>
      <p:ext uri="{BB962C8B-B14F-4D97-AF65-F5344CB8AC3E}">
        <p14:creationId xmlns:p14="http://schemas.microsoft.com/office/powerpoint/2010/main" val="2459794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include:</a:t>
            </a:r>
          </a:p>
          <a:p>
            <a:r>
              <a:rPr lang="en-US" dirty="0"/>
              <a:t>Consistent user experience</a:t>
            </a:r>
          </a:p>
          <a:p>
            <a:r>
              <a:rPr lang="en-US" dirty="0"/>
              <a:t>Delivery time to deploy new functionality is greatly reduced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still validating Fusion API’s and finalizing documentation. More on this in a bit.</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61</a:t>
            </a:fld>
            <a:endParaRPr lang="en-US" dirty="0"/>
          </a:p>
        </p:txBody>
      </p:sp>
    </p:spTree>
    <p:extLst>
      <p:ext uri="{BB962C8B-B14F-4D97-AF65-F5344CB8AC3E}">
        <p14:creationId xmlns:p14="http://schemas.microsoft.com/office/powerpoint/2010/main" val="225734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Gaia, our main goal was to provide you with a tool which has the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a:t>
            </a:fld>
            <a:endParaRPr lang="en-US" dirty="0"/>
          </a:p>
        </p:txBody>
      </p:sp>
    </p:spTree>
    <p:extLst>
      <p:ext uri="{BB962C8B-B14F-4D97-AF65-F5344CB8AC3E}">
        <p14:creationId xmlns:p14="http://schemas.microsoft.com/office/powerpoint/2010/main" val="1696727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Carbon, our solution to tackling visualization</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62</a:t>
            </a:fld>
            <a:endParaRPr lang="en-US"/>
          </a:p>
        </p:txBody>
      </p:sp>
    </p:spTree>
    <p:extLst>
      <p:ext uri="{BB962C8B-B14F-4D97-AF65-F5344CB8AC3E}">
        <p14:creationId xmlns:p14="http://schemas.microsoft.com/office/powerpoint/2010/main" val="4147938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Most libraries were modified to suit Cerner’s design standards</a:t>
            </a:r>
          </a:p>
          <a:p>
            <a:r>
              <a:rPr lang="en-US" baseline="0" dirty="0"/>
              <a:t>Stale code</a:t>
            </a:r>
          </a:p>
          <a:p>
            <a:r>
              <a:rPr lang="en-US" baseline="0" dirty="0"/>
              <a:t>Non maintainable code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63</a:t>
            </a:fld>
            <a:endParaRPr lang="en-US" dirty="0"/>
          </a:p>
        </p:txBody>
      </p:sp>
    </p:spTree>
    <p:extLst>
      <p:ext uri="{BB962C8B-B14F-4D97-AF65-F5344CB8AC3E}">
        <p14:creationId xmlns:p14="http://schemas.microsoft.com/office/powerpoint/2010/main" val="464175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some of the examples. all use different visualization libraries</a:t>
            </a:r>
          </a:p>
          <a:p>
            <a:endParaRPr lang="en-US" baseline="0" dirty="0"/>
          </a:p>
          <a:p>
            <a:r>
              <a:rPr lang="en-US" baseline="0" dirty="0"/>
              <a:t>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64</a:t>
            </a:fld>
            <a:endParaRPr lang="en-US" dirty="0"/>
          </a:p>
        </p:txBody>
      </p:sp>
    </p:spTree>
    <p:extLst>
      <p:ext uri="{BB962C8B-B14F-4D97-AF65-F5344CB8AC3E}">
        <p14:creationId xmlns:p14="http://schemas.microsoft.com/office/powerpoint/2010/main" val="1495645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we wanted to create a</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65</a:t>
            </a:fld>
            <a:endParaRPr lang="en-US" dirty="0"/>
          </a:p>
        </p:txBody>
      </p:sp>
    </p:spTree>
    <p:extLst>
      <p:ext uri="{BB962C8B-B14F-4D97-AF65-F5344CB8AC3E}">
        <p14:creationId xmlns:p14="http://schemas.microsoft.com/office/powerpoint/2010/main" val="2914211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native graphs supported:</a:t>
            </a:r>
          </a:p>
          <a:p>
            <a:pPr lvl="1"/>
            <a:r>
              <a:rPr lang="en-US" dirty="0"/>
              <a:t>Line graph</a:t>
            </a:r>
          </a:p>
          <a:p>
            <a:pPr lvl="1"/>
            <a:r>
              <a:rPr lang="en-US" dirty="0"/>
              <a:t>Multi-line graph</a:t>
            </a:r>
          </a:p>
          <a:p>
            <a:pPr lvl="1"/>
            <a:r>
              <a:rPr lang="en-US" dirty="0"/>
              <a:t>Paired Result graph (e.g. charting BP results)</a:t>
            </a:r>
          </a:p>
          <a:p>
            <a:pPr lvl="1"/>
            <a:r>
              <a:rPr lang="en-US" dirty="0"/>
              <a:t>Spline line graph</a:t>
            </a:r>
          </a:p>
          <a:p>
            <a:pPr lvl="1"/>
            <a:r>
              <a:rPr lang="en-US" dirty="0"/>
              <a:t>Gantt chart</a:t>
            </a:r>
          </a:p>
          <a:p>
            <a:endParaRPr lang="en-US" baseline="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66</a:t>
            </a:fld>
            <a:endParaRPr lang="en-US" dirty="0"/>
          </a:p>
        </p:txBody>
      </p:sp>
    </p:spTree>
    <p:extLst>
      <p:ext uri="{BB962C8B-B14F-4D97-AF65-F5344CB8AC3E}">
        <p14:creationId xmlns:p14="http://schemas.microsoft.com/office/powerpoint/2010/main" val="1864924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5 graph types and </a:t>
            </a:r>
            <a:r>
              <a:rPr lang="en-US" baseline="0"/>
              <a:t>3 combination graphs </a:t>
            </a:r>
            <a:r>
              <a:rPr lang="en-US" baseline="0" dirty="0"/>
              <a:t>currently offered.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67</a:t>
            </a:fld>
            <a:endParaRPr lang="en-US" dirty="0"/>
          </a:p>
        </p:txBody>
      </p:sp>
    </p:spTree>
    <p:extLst>
      <p:ext uri="{BB962C8B-B14F-4D97-AF65-F5344CB8AC3E}">
        <p14:creationId xmlns:p14="http://schemas.microsoft.com/office/powerpoint/2010/main" val="3888405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 example of Carbon’s inherent responsiveness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68</a:t>
            </a:fld>
            <a:endParaRPr lang="en-US" dirty="0"/>
          </a:p>
        </p:txBody>
      </p:sp>
    </p:spTree>
    <p:extLst>
      <p:ext uri="{BB962C8B-B14F-4D97-AF65-F5344CB8AC3E}">
        <p14:creationId xmlns:p14="http://schemas.microsoft.com/office/powerpoint/2010/main" val="936548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I use this? </a:t>
            </a:r>
          </a:p>
          <a:p>
            <a:r>
              <a:rPr lang="en-US" dirty="0"/>
              <a:t>Step 1 is to construct the input</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69</a:t>
            </a:fld>
            <a:endParaRPr lang="en-US" dirty="0"/>
          </a:p>
        </p:txBody>
      </p:sp>
    </p:spTree>
    <p:extLst>
      <p:ext uri="{BB962C8B-B14F-4D97-AF65-F5344CB8AC3E}">
        <p14:creationId xmlns:p14="http://schemas.microsoft.com/office/powerpoint/2010/main" val="659052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 2 is to </a:t>
            </a:r>
            <a:r>
              <a:rPr lang="en-US" dirty="0"/>
              <a:t>call graph API</a:t>
            </a:r>
          </a:p>
          <a:p>
            <a:r>
              <a:rPr lang="en-US" dirty="0"/>
              <a:t>Step 3 is load </a:t>
            </a:r>
            <a:r>
              <a:rPr lang="en-US"/>
              <a:t>the content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70</a:t>
            </a:fld>
            <a:endParaRPr lang="en-US"/>
          </a:p>
        </p:txBody>
      </p:sp>
    </p:spTree>
    <p:extLst>
      <p:ext uri="{BB962C8B-B14F-4D97-AF65-F5344CB8AC3E}">
        <p14:creationId xmlns:p14="http://schemas.microsoft.com/office/powerpoint/2010/main" val="29289704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to the big question: when will all of this – Gaia,</a:t>
            </a:r>
            <a:r>
              <a:rPr lang="en-US" baseline="0" dirty="0"/>
              <a:t> Fusion – be shipped for client use?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72</a:t>
            </a:fld>
            <a:endParaRPr lang="en-US" dirty="0"/>
          </a:p>
        </p:txBody>
      </p:sp>
    </p:spTree>
    <p:extLst>
      <p:ext uri="{BB962C8B-B14F-4D97-AF65-F5344CB8AC3E}">
        <p14:creationId xmlns:p14="http://schemas.microsoft.com/office/powerpoint/2010/main" val="175259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strengths of Gaia is that you can access it using UI (</a:t>
            </a:r>
            <a:r>
              <a:rPr lang="en-US"/>
              <a:t>User Interface) </a:t>
            </a:r>
            <a:r>
              <a:rPr lang="en-US" dirty="0"/>
              <a:t>or CLI (Command </a:t>
            </a:r>
            <a:r>
              <a:rPr lang="en-US"/>
              <a:t>Line Interface)</a:t>
            </a:r>
            <a:endParaRPr lang="en-US" dirty="0"/>
          </a:p>
          <a:p>
            <a:r>
              <a:rPr lang="en-US" dirty="0">
                <a:solidFill>
                  <a:srgbClr val="FFFFFF"/>
                </a:solidFill>
              </a:rPr>
              <a:t>We want the same detailed output with UI as well as CLI so that it can be used with any automated tooling.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7</a:t>
            </a:fld>
            <a:endParaRPr lang="en-US"/>
          </a:p>
        </p:txBody>
      </p:sp>
    </p:spTree>
    <p:extLst>
      <p:ext uri="{BB962C8B-B14F-4D97-AF65-F5344CB8AC3E}">
        <p14:creationId xmlns:p14="http://schemas.microsoft.com/office/powerpoint/2010/main" val="344749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has command line and user interface.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8</a:t>
            </a:fld>
            <a:endParaRPr lang="en-US" dirty="0"/>
          </a:p>
        </p:txBody>
      </p:sp>
    </p:spTree>
    <p:extLst>
      <p:ext uri="{BB962C8B-B14F-4D97-AF65-F5344CB8AC3E}">
        <p14:creationId xmlns:p14="http://schemas.microsoft.com/office/powerpoint/2010/main" val="987005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observe the left side of the screen, you will notice several entries.</a:t>
            </a:r>
          </a:p>
          <a:p>
            <a:endParaRPr lang="en-US" dirty="0"/>
          </a:p>
          <a:p>
            <a:r>
              <a:rPr lang="en-US" dirty="0"/>
              <a:t>Each one of those is a Gaia plugin</a:t>
            </a:r>
          </a:p>
          <a:p>
            <a:br>
              <a:rPr lang="en-US" dirty="0"/>
            </a:br>
            <a:r>
              <a:rPr lang="en-US" dirty="0"/>
              <a:t>We’ll now go over some of those plugins to better understand how it all ties up together.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9</a:t>
            </a:fld>
            <a:endParaRPr lang="en-US" dirty="0"/>
          </a:p>
        </p:txBody>
      </p:sp>
    </p:spTree>
    <p:extLst>
      <p:ext uri="{BB962C8B-B14F-4D97-AF65-F5344CB8AC3E}">
        <p14:creationId xmlns:p14="http://schemas.microsoft.com/office/powerpoint/2010/main" val="2140496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pic>
        <p:nvPicPr>
          <p:cNvPr id="2" name="Picture 6"/>
          <p:cNvPicPr preferRelativeResize="0">
            <a:picLocks/>
          </p:cNvPicPr>
          <p:nvPr/>
        </p:nvPicPr>
        <p:blipFill rotWithShape="1">
          <a:blip r:embed="rId2">
            <a:extLst>
              <a:ext uri="{28A0092B-C50C-407E-A947-70E740481C1C}">
                <a14:useLocalDpi xmlns:a14="http://schemas.microsoft.com/office/drawing/2010/main" val="0"/>
              </a:ext>
            </a:extLst>
          </a:blip>
          <a:srcRect r="996" b="970"/>
          <a:stretch/>
        </p:blipFill>
        <p:spPr bwMode="auto">
          <a:xfrm>
            <a:off x="1" y="-4953"/>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3"/>
          <p:cNvSpPr>
            <a:spLocks noGrp="1"/>
          </p:cNvSpPr>
          <p:nvPr>
            <p:ph type="body" sz="quarter" idx="10" hasCustomPrompt="1"/>
          </p:nvPr>
        </p:nvSpPr>
        <p:spPr>
          <a:xfrm>
            <a:off x="311150" y="5300253"/>
            <a:ext cx="5548313" cy="417164"/>
          </a:xfrm>
          <a:prstGeom prst="rect">
            <a:avLst/>
          </a:prstGeom>
        </p:spPr>
        <p:txBody>
          <a:bodyPr/>
          <a:lstStyle>
            <a:lvl1pPr marL="0" indent="0">
              <a:buNone/>
              <a:defRPr sz="2200" baseline="0">
                <a:solidFill>
                  <a:schemeClr val="bg1"/>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p:ph type="body" sz="quarter" idx="12" hasCustomPrompt="1"/>
          </p:nvPr>
        </p:nvSpPr>
        <p:spPr>
          <a:xfrm>
            <a:off x="311150" y="5728918"/>
            <a:ext cx="5548313"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p:ph type="body" sz="quarter" idx="13" hasCustomPrompt="1"/>
          </p:nvPr>
        </p:nvSpPr>
        <p:spPr>
          <a:xfrm>
            <a:off x="311150" y="6359333"/>
            <a:ext cx="5548313" cy="287257"/>
          </a:xfrm>
          <a:prstGeom prst="rect">
            <a:avLst/>
          </a:prstGeom>
        </p:spPr>
        <p:txBody>
          <a:bodyPr>
            <a:normAutofit/>
          </a:bodyPr>
          <a:lstStyle>
            <a:lvl1pPr marL="0" indent="0">
              <a:buNone/>
              <a:defRPr sz="1400" i="0" baseline="0">
                <a:solidFill>
                  <a:schemeClr val="bg1"/>
                </a:solidFill>
                <a:latin typeface="Arial" pitchFamily="34" charset="0"/>
                <a:cs typeface="Arial" pitchFamily="34" charset="0"/>
              </a:defRPr>
            </a:lvl1pPr>
          </a:lstStyle>
          <a:p>
            <a:pPr lvl="0"/>
            <a:r>
              <a:rPr lang="en-US" dirty="0"/>
              <a:t>Date</a:t>
            </a:r>
          </a:p>
        </p:txBody>
      </p:sp>
      <p:sp>
        <p:nvSpPr>
          <p:cNvPr id="3" name="Rectangle 7"/>
          <p:cNvSpPr>
            <a:spLocks/>
          </p:cNvSpPr>
          <p:nvPr/>
        </p:nvSpPr>
        <p:spPr bwMode="auto">
          <a:xfrm>
            <a:off x="1" y="2252755"/>
            <a:ext cx="9144000" cy="2365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08" tIns="21804" rIns="43608" bIns="21804" anchor="ctr"/>
          <a:lstStyle/>
          <a:p>
            <a:pPr algn="ctr" defTabSz="215900"/>
            <a:endParaRPr lang="en-US" sz="1800" dirty="0">
              <a:solidFill>
                <a:srgbClr val="FFFFFF"/>
              </a:solidFill>
              <a:latin typeface="Franklin Gothic Book"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507" y="3143707"/>
            <a:ext cx="2412800" cy="594530"/>
          </a:xfrm>
          <a:prstGeom prst="rect">
            <a:avLst/>
          </a:prstGeom>
        </p:spPr>
      </p:pic>
      <p:sp>
        <p:nvSpPr>
          <p:cNvPr id="12" name="Parallelogram 11"/>
          <p:cNvSpPr/>
          <p:nvPr userDrawn="1"/>
        </p:nvSpPr>
        <p:spPr bwMode="auto">
          <a:xfrm>
            <a:off x="-4016" y="2250764"/>
            <a:ext cx="6291434" cy="2367666"/>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434" h="2367666">
                <a:moveTo>
                  <a:pt x="0" y="2367666"/>
                </a:moveTo>
                <a:cubicBezTo>
                  <a:pt x="431" y="1578444"/>
                  <a:pt x="861" y="789222"/>
                  <a:pt x="1292" y="0"/>
                </a:cubicBezTo>
                <a:lnTo>
                  <a:pt x="6291434" y="0"/>
                </a:lnTo>
                <a:lnTo>
                  <a:pt x="5516236" y="2367666"/>
                </a:lnTo>
                <a:lnTo>
                  <a:pt x="0" y="236766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4" name="Title 3"/>
          <p:cNvSpPr>
            <a:spLocks noGrp="1"/>
          </p:cNvSpPr>
          <p:nvPr userDrawn="1">
            <p:ph type="title"/>
          </p:nvPr>
        </p:nvSpPr>
        <p:spPr>
          <a:xfrm>
            <a:off x="311150" y="2259016"/>
            <a:ext cx="4835779" cy="2370667"/>
          </a:xfrm>
          <a:prstGeom prst="rect">
            <a:avLst/>
          </a:prstGeom>
        </p:spPr>
        <p:txBody>
          <a:bodyPr/>
          <a:lstStyle>
            <a:lvl1pPr>
              <a:lnSpc>
                <a:spcPct val="90000"/>
              </a:lnSpc>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8448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6" name="Picture Placeholder 5"/>
          <p:cNvSpPr>
            <a:spLocks noGrp="1"/>
          </p:cNvSpPr>
          <p:nvPr>
            <p:ph type="pic" sz="quarter" idx="12"/>
          </p:nvPr>
        </p:nvSpPr>
        <p:spPr>
          <a:xfrm>
            <a:off x="311150" y="1280160"/>
            <a:ext cx="3941762" cy="2332616"/>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p:nvPr>
        </p:nvSpPr>
        <p:spPr>
          <a:xfrm>
            <a:off x="4474278" y="1279525"/>
            <a:ext cx="3734993" cy="4772025"/>
          </a:xfrm>
        </p:spPr>
        <p:txBody>
          <a:bodyPr/>
          <a:lstStyle>
            <a:lvl1pPr marL="320040" indent="-320040">
              <a:defRPr sz="2400"/>
            </a:lvl1pPr>
            <a:lvl2pPr>
              <a:defRPr sz="2200"/>
            </a:lvl2pPr>
            <a:lvl3pPr>
              <a:defRPr sz="2000"/>
            </a:lvl3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311150" y="3718934"/>
            <a:ext cx="3941762" cy="233261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63747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pic>
        <p:nvPicPr>
          <p:cNvPr id="11"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7599"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301919" y="2845967"/>
            <a:ext cx="1498372" cy="2041732"/>
          </a:xfrm>
          <a:prstGeom prst="rect">
            <a:avLst/>
          </a:prstGeom>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835075" y="947414"/>
            <a:ext cx="1473200" cy="2142907"/>
          </a:xfrm>
          <a:prstGeom prst="rect">
            <a:avLst/>
          </a:prstGeom>
          <a:ln>
            <a:noFill/>
          </a:ln>
          <a:effectLst/>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8"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9"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0"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5" name="Slide Number Placeholder 4"/>
          <p:cNvSpPr>
            <a:spLocks noGrp="1"/>
          </p:cNvSpPr>
          <p:nvPr>
            <p:ph type="sldNum" sz="quarter" idx="15"/>
          </p:nvPr>
        </p:nvSpPr>
        <p:spPr/>
        <p:txBody>
          <a:bodyPr/>
          <a:lstStyle>
            <a:lvl1pPr>
              <a:defRPr>
                <a:solidFill>
                  <a:schemeClr val="accent1">
                    <a:lumMod val="40000"/>
                    <a:lumOff val="60000"/>
                  </a:schemeClr>
                </a:solidFill>
              </a:defRPr>
            </a:lvl1pPr>
          </a:lstStyle>
          <a:p>
            <a:fld id="{71F8F497-5311-4FE6-8037-E08A3EC20500}" type="slidenum">
              <a:rPr lang="en-US" smtClean="0"/>
              <a:pPr/>
              <a:t>‹#›</a:t>
            </a:fld>
            <a:endParaRPr lang="en-US" dirty="0"/>
          </a:p>
        </p:txBody>
      </p:sp>
    </p:spTree>
    <p:extLst>
      <p:ext uri="{BB962C8B-B14F-4D97-AF65-F5344CB8AC3E}">
        <p14:creationId xmlns:p14="http://schemas.microsoft.com/office/powerpoint/2010/main" val="3957270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pic>
        <p:nvPicPr>
          <p:cNvPr id="11"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5"/>
          </p:nvPr>
        </p:nvSpPr>
        <p:spPr/>
        <p:txBody>
          <a:bodyPr/>
          <a:lstStyle>
            <a:lvl1pPr>
              <a:defRPr>
                <a:solidFill>
                  <a:schemeClr val="accent2">
                    <a:lumMod val="40000"/>
                    <a:lumOff val="60000"/>
                  </a:schemeClr>
                </a:solidFill>
              </a:defRPr>
            </a:lvl1pPr>
          </a:lstStyle>
          <a:p>
            <a:fld id="{71F8F497-5311-4FE6-8037-E08A3EC20500}" type="slidenum">
              <a:rPr lang="en-US" smtClean="0"/>
              <a:pPr/>
              <a:t>‹#›</a:t>
            </a:fld>
            <a:endParaRPr lang="en-US" dirty="0"/>
          </a:p>
        </p:txBody>
      </p:sp>
      <p:sp>
        <p:nvSpPr>
          <p:cNvPr id="19" name="TextBox 18"/>
          <p:cNvSpPr txBox="1"/>
          <p:nvPr userDrawn="1"/>
        </p:nvSpPr>
        <p:spPr>
          <a:xfrm>
            <a:off x="7301919" y="2845967"/>
            <a:ext cx="1498372" cy="2041732"/>
          </a:xfrm>
          <a:prstGeom prst="rect">
            <a:avLst/>
          </a:prstGeom>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835075" y="947414"/>
            <a:ext cx="1473200" cy="2142907"/>
          </a:xfrm>
          <a:prstGeom prst="rect">
            <a:avLst/>
          </a:prstGeom>
          <a:ln>
            <a:noFill/>
          </a:ln>
          <a:effectLst/>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1"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22"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Tree>
    <p:extLst>
      <p:ext uri="{BB962C8B-B14F-4D97-AF65-F5344CB8AC3E}">
        <p14:creationId xmlns:p14="http://schemas.microsoft.com/office/powerpoint/2010/main" val="337691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0"/>
            <a:ext cx="5259388"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Slide Number Placeholder 7"/>
          <p:cNvSpPr>
            <a:spLocks noGrp="1"/>
          </p:cNvSpPr>
          <p:nvPr>
            <p:ph type="sldNum" sz="quarter" idx="15"/>
          </p:nvPr>
        </p:nvSpPr>
        <p:spPr/>
        <p:txBody>
          <a:bodyPr/>
          <a:lstStyle/>
          <a:p>
            <a:fld id="{71F8F497-5311-4FE6-8037-E08A3EC20500}" type="slidenum">
              <a:rPr lang="en-US" smtClean="0"/>
              <a:t>‹#›</a:t>
            </a:fld>
            <a:endParaRPr lang="en-US"/>
          </a:p>
        </p:txBody>
      </p:sp>
      <p:sp>
        <p:nvSpPr>
          <p:cNvPr id="14" name="TextBox 13"/>
          <p:cNvSpPr txBox="1"/>
          <p:nvPr userDrawn="1"/>
        </p:nvSpPr>
        <p:spPr>
          <a:xfrm>
            <a:off x="7301919" y="2845967"/>
            <a:ext cx="1498372" cy="2041732"/>
          </a:xfrm>
          <a:prstGeom prst="rect">
            <a:avLst/>
          </a:prstGeom>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835075" y="947414"/>
            <a:ext cx="1473200" cy="2142907"/>
          </a:xfrm>
          <a:prstGeom prst="rect">
            <a:avLst/>
          </a:prstGeom>
          <a:ln>
            <a:noFill/>
          </a:ln>
          <a:effectLst/>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6"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17"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Tree>
    <p:extLst>
      <p:ext uri="{BB962C8B-B14F-4D97-AF65-F5344CB8AC3E}">
        <p14:creationId xmlns:p14="http://schemas.microsoft.com/office/powerpoint/2010/main" val="4154787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3" name="TextBox 2"/>
          <p:cNvSpPr txBox="1"/>
          <p:nvPr userDrawn="1"/>
        </p:nvSpPr>
        <p:spPr>
          <a:xfrm>
            <a:off x="1" y="6506651"/>
            <a:ext cx="9144000" cy="276999"/>
          </a:xfrm>
          <a:prstGeom prst="rect">
            <a:avLst/>
          </a:prstGeom>
          <a:noFill/>
        </p:spPr>
        <p:txBody>
          <a:bodyPr wrap="square" rtlCol="0">
            <a:spAutoFit/>
          </a:bodyPr>
          <a:lstStyle/>
          <a:p>
            <a:pPr algn="l"/>
            <a:r>
              <a:rPr lang="en-US" sz="600" b="0" dirty="0">
                <a:solidFill>
                  <a:schemeClr val="bg1">
                    <a:lumMod val="75000"/>
                  </a:schemeClr>
                </a:solidFill>
              </a:rPr>
              <a:t>BRNDEXP 3.0  ©  Cerner Corporation.  All rights reserved.  </a:t>
            </a:r>
          </a:p>
          <a:p>
            <a:pPr algn="l"/>
            <a:r>
              <a:rPr lang="en-US" sz="600" b="0" dirty="0">
                <a:solidFill>
                  <a:schemeClr val="bg1">
                    <a:lumMod val="75000"/>
                  </a:schemeClr>
                </a:solidFill>
              </a:rPr>
              <a:t>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44867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 y="-1"/>
            <a:ext cx="9135785" cy="6890670"/>
          </a:xfrm>
          <a:prstGeom prst="rect">
            <a:avLst/>
          </a:prstGeom>
        </p:spPr>
      </p:pic>
      <p:sp>
        <p:nvSpPr>
          <p:cNvPr id="10" name="Text Placeholder 13"/>
          <p:cNvSpPr>
            <a:spLocks noGrp="1"/>
          </p:cNvSpPr>
          <p:nvPr userDrawn="1">
            <p:ph type="body" sz="quarter" idx="10" hasCustomPrompt="1"/>
          </p:nvPr>
        </p:nvSpPr>
        <p:spPr>
          <a:xfrm>
            <a:off x="354183" y="4992057"/>
            <a:ext cx="4009906" cy="417164"/>
          </a:xfrm>
          <a:prstGeom prst="rect">
            <a:avLst/>
          </a:prstGeom>
        </p:spPr>
        <p:txBody>
          <a:bodyPr/>
          <a:lstStyle>
            <a:lvl1pPr marL="0" indent="0">
              <a:buNone/>
              <a:defRPr sz="1650" baseline="0">
                <a:solidFill>
                  <a:schemeClr val="accent5">
                    <a:lumMod val="50000"/>
                  </a:schemeClr>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354183" y="5441496"/>
            <a:ext cx="3922247" cy="287257"/>
          </a:xfrm>
          <a:prstGeom prst="rect">
            <a:avLst/>
          </a:prstGeom>
        </p:spPr>
        <p:txBody>
          <a:bodyPr>
            <a:noAutofit/>
          </a:bodyPr>
          <a:lstStyle>
            <a:lvl1pPr marL="0" indent="0">
              <a:buNone/>
              <a:defRPr sz="1200" i="1" baseline="0">
                <a:solidFill>
                  <a:schemeClr val="accent5">
                    <a:lumMod val="50000"/>
                  </a:schemeClr>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311151" y="6342055"/>
            <a:ext cx="3550987" cy="287257"/>
          </a:xfrm>
          <a:prstGeom prst="rect">
            <a:avLst/>
          </a:prstGeom>
        </p:spPr>
        <p:txBody>
          <a:bodyPr>
            <a:normAutofit/>
          </a:bodyPr>
          <a:lstStyle>
            <a:lvl1pPr marL="0" indent="0">
              <a:buNone/>
              <a:defRPr sz="1050" i="0" baseline="0">
                <a:solidFill>
                  <a:schemeClr val="bg1"/>
                </a:solidFill>
                <a:latin typeface="Arial" pitchFamily="34" charset="0"/>
                <a:cs typeface="Arial" pitchFamily="34" charset="0"/>
              </a:defRPr>
            </a:lvl1pPr>
          </a:lstStyle>
          <a:p>
            <a:pPr lvl="0"/>
            <a:r>
              <a:rPr lang="en-US" dirty="0"/>
              <a:t>Date</a:t>
            </a:r>
          </a:p>
        </p:txBody>
      </p:sp>
      <p:sp>
        <p:nvSpPr>
          <p:cNvPr id="4" name="Title 3"/>
          <p:cNvSpPr>
            <a:spLocks noGrp="1"/>
          </p:cNvSpPr>
          <p:nvPr userDrawn="1">
            <p:ph type="title"/>
          </p:nvPr>
        </p:nvSpPr>
        <p:spPr>
          <a:xfrm>
            <a:off x="354182" y="3851239"/>
            <a:ext cx="4362450" cy="1095293"/>
          </a:xfrm>
          <a:prstGeom prst="rect">
            <a:avLst/>
          </a:prstGeom>
        </p:spPr>
        <p:txBody>
          <a:bodyPr>
            <a:normAutofit/>
          </a:bodyPr>
          <a:lstStyle>
            <a:lvl1pPr>
              <a:lnSpc>
                <a:spcPct val="90000"/>
              </a:lnSpc>
              <a:defRPr sz="2550">
                <a:solidFill>
                  <a:schemeClr val="accent5">
                    <a:lumMod val="50000"/>
                  </a:schemeClr>
                </a:solidFill>
              </a:defRPr>
            </a:lvl1pPr>
          </a:lstStyle>
          <a:p>
            <a:r>
              <a:rPr lang="en-US" dirty="0"/>
              <a:t>Click to edit Master title style</a:t>
            </a:r>
          </a:p>
        </p:txBody>
      </p:sp>
    </p:spTree>
    <p:extLst>
      <p:ext uri="{BB962C8B-B14F-4D97-AF65-F5344CB8AC3E}">
        <p14:creationId xmlns:p14="http://schemas.microsoft.com/office/powerpoint/2010/main" val="675780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9362" y="1426873"/>
            <a:ext cx="9153362"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lang="en-US" sz="2700"/>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grpSp>
      <p:sp>
        <p:nvSpPr>
          <p:cNvPr id="6" name="Text Placeholder 13"/>
          <p:cNvSpPr>
            <a:spLocks noGrp="1"/>
          </p:cNvSpPr>
          <p:nvPr userDrawn="1">
            <p:ph type="body" sz="quarter" idx="10" hasCustomPrompt="1"/>
          </p:nvPr>
        </p:nvSpPr>
        <p:spPr>
          <a:xfrm>
            <a:off x="305340" y="4943092"/>
            <a:ext cx="4260849" cy="417164"/>
          </a:xfrm>
          <a:prstGeom prst="rect">
            <a:avLst/>
          </a:prstGeom>
        </p:spPr>
        <p:txBody>
          <a:bodyPr/>
          <a:lstStyle>
            <a:lvl1pPr marL="0" indent="0">
              <a:buNone/>
              <a:defRPr sz="165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305340" y="5369615"/>
            <a:ext cx="3765549" cy="253865"/>
          </a:xfrm>
          <a:prstGeom prst="rect">
            <a:avLst/>
          </a:prstGeom>
        </p:spPr>
        <p:txBody>
          <a:bodyPr/>
          <a:lstStyle>
            <a:lvl1pPr marL="0" indent="0">
              <a:buNone/>
              <a:defRPr sz="1200" i="1" baseline="0">
                <a:solidFill>
                  <a:srgbClr val="4C5257"/>
                </a:solidFill>
                <a:latin typeface="+mj-lt"/>
              </a:defRPr>
            </a:lvl1pPr>
          </a:lstStyle>
          <a:p>
            <a:pPr lvl="0"/>
            <a:r>
              <a:rPr lang="en-US" dirty="0"/>
              <a:t>Presenter Title</a:t>
            </a:r>
          </a:p>
        </p:txBody>
      </p:sp>
      <p:sp>
        <p:nvSpPr>
          <p:cNvPr id="8" name="Text Placeholder 13"/>
          <p:cNvSpPr>
            <a:spLocks noGrp="1"/>
          </p:cNvSpPr>
          <p:nvPr>
            <p:ph type="body" sz="quarter" idx="13" hasCustomPrompt="1"/>
          </p:nvPr>
        </p:nvSpPr>
        <p:spPr>
          <a:xfrm>
            <a:off x="305340" y="6335891"/>
            <a:ext cx="2166187" cy="285471"/>
          </a:xfrm>
          <a:prstGeom prst="rect">
            <a:avLst/>
          </a:prstGeom>
        </p:spPr>
        <p:txBody>
          <a:bodyPr/>
          <a:lstStyle>
            <a:lvl1pPr marL="0" indent="0">
              <a:buNone/>
              <a:defRPr sz="1050" i="0" baseline="0">
                <a:solidFill>
                  <a:srgbClr val="4C5257"/>
                </a:solidFill>
                <a:latin typeface="+mj-lt"/>
              </a:defRPr>
            </a:lvl1pPr>
          </a:lstStyle>
          <a:p>
            <a:pPr lvl="0"/>
            <a:r>
              <a:rPr lang="en-US" dirty="0"/>
              <a:t>Date</a:t>
            </a:r>
          </a:p>
        </p:txBody>
      </p:sp>
      <p:sp>
        <p:nvSpPr>
          <p:cNvPr id="5" name="Title 4"/>
          <p:cNvSpPr>
            <a:spLocks noGrp="1"/>
          </p:cNvSpPr>
          <p:nvPr userDrawn="1">
            <p:ph type="title"/>
          </p:nvPr>
        </p:nvSpPr>
        <p:spPr>
          <a:xfrm>
            <a:off x="311150" y="1481753"/>
            <a:ext cx="508764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311151" y="3810220"/>
            <a:ext cx="4825491" cy="687169"/>
          </a:xfrm>
          <a:prstGeom prst="rect">
            <a:avLst/>
          </a:prstGeom>
        </p:spPr>
        <p:txBody>
          <a:bodyPr anchor="ctr"/>
          <a:lstStyle>
            <a:lvl1pPr marL="0" indent="0">
              <a:buNone/>
              <a:defRPr sz="165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1839" y="5887148"/>
            <a:ext cx="2045875" cy="672156"/>
          </a:xfrm>
          <a:prstGeom prst="rect">
            <a:avLst/>
          </a:prstGeom>
          <a:noFill/>
          <a:ln>
            <a:noFill/>
          </a:ln>
        </p:spPr>
      </p:pic>
    </p:spTree>
    <p:extLst>
      <p:ext uri="{BB962C8B-B14F-4D97-AF65-F5344CB8AC3E}">
        <p14:creationId xmlns:p14="http://schemas.microsoft.com/office/powerpoint/2010/main" val="420145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16921" y="2354263"/>
            <a:ext cx="7521298" cy="1881002"/>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grpSp>
      <p:sp>
        <p:nvSpPr>
          <p:cNvPr id="5" name="Title 4"/>
          <p:cNvSpPr>
            <a:spLocks noGrp="1"/>
          </p:cNvSpPr>
          <p:nvPr userDrawn="1">
            <p:ph type="title"/>
          </p:nvPr>
        </p:nvSpPr>
        <p:spPr>
          <a:xfrm>
            <a:off x="310754" y="2356220"/>
            <a:ext cx="6430614" cy="146161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0" name="Text Placeholder 13"/>
          <p:cNvSpPr>
            <a:spLocks noGrp="1"/>
          </p:cNvSpPr>
          <p:nvPr userDrawn="1">
            <p:ph type="body" sz="quarter" idx="10" hasCustomPrompt="1"/>
          </p:nvPr>
        </p:nvSpPr>
        <p:spPr>
          <a:xfrm>
            <a:off x="305340" y="4943092"/>
            <a:ext cx="4260849" cy="417164"/>
          </a:xfrm>
          <a:prstGeom prst="rect">
            <a:avLst/>
          </a:prstGeom>
        </p:spPr>
        <p:txBody>
          <a:bodyPr/>
          <a:lstStyle>
            <a:lvl1pPr marL="0" indent="0">
              <a:buNone/>
              <a:defRPr sz="1650" baseline="0">
                <a:solidFill>
                  <a:srgbClr val="4C5257"/>
                </a:solidFill>
                <a:latin typeface="+mj-lt"/>
              </a:defRPr>
            </a:lvl1pPr>
          </a:lstStyle>
          <a:p>
            <a:pPr lvl="0"/>
            <a:r>
              <a:rPr lang="en-US" dirty="0"/>
              <a:t>Presenter Name</a:t>
            </a:r>
          </a:p>
        </p:txBody>
      </p:sp>
      <p:sp>
        <p:nvSpPr>
          <p:cNvPr id="12" name="Text Placeholder 13"/>
          <p:cNvSpPr>
            <a:spLocks noGrp="1"/>
          </p:cNvSpPr>
          <p:nvPr userDrawn="1">
            <p:ph type="body" sz="quarter" idx="12" hasCustomPrompt="1"/>
          </p:nvPr>
        </p:nvSpPr>
        <p:spPr>
          <a:xfrm>
            <a:off x="305340" y="5369615"/>
            <a:ext cx="3765549" cy="253865"/>
          </a:xfrm>
          <a:prstGeom prst="rect">
            <a:avLst/>
          </a:prstGeom>
        </p:spPr>
        <p:txBody>
          <a:bodyPr/>
          <a:lstStyle>
            <a:lvl1pPr marL="0" indent="0">
              <a:buNone/>
              <a:defRPr sz="1200" i="1" baseline="0">
                <a:solidFill>
                  <a:srgbClr val="4C5257"/>
                </a:solidFill>
                <a:latin typeface="+mj-lt"/>
              </a:defRPr>
            </a:lvl1pPr>
          </a:lstStyle>
          <a:p>
            <a:pPr lvl="0"/>
            <a:r>
              <a:rPr lang="en-US" dirty="0"/>
              <a:t>Presenter Title</a:t>
            </a:r>
          </a:p>
        </p:txBody>
      </p:sp>
      <p:sp>
        <p:nvSpPr>
          <p:cNvPr id="14" name="Text Placeholder 13"/>
          <p:cNvSpPr>
            <a:spLocks noGrp="1"/>
          </p:cNvSpPr>
          <p:nvPr userDrawn="1">
            <p:ph type="body" sz="quarter" idx="13" hasCustomPrompt="1"/>
          </p:nvPr>
        </p:nvSpPr>
        <p:spPr>
          <a:xfrm>
            <a:off x="305340" y="6335891"/>
            <a:ext cx="2166187" cy="285471"/>
          </a:xfrm>
          <a:prstGeom prst="rect">
            <a:avLst/>
          </a:prstGeom>
        </p:spPr>
        <p:txBody>
          <a:bodyPr/>
          <a:lstStyle>
            <a:lvl1pPr marL="0" indent="0">
              <a:buNone/>
              <a:defRPr sz="1050" i="0" baseline="0">
                <a:solidFill>
                  <a:schemeClr val="tx1"/>
                </a:solidFill>
                <a:latin typeface="Arial" panose="020B0604020202020204" pitchFamily="34" charset="0"/>
              </a:defRPr>
            </a:lvl1pPr>
          </a:lstStyle>
          <a:p>
            <a:pPr lvl="0"/>
            <a:r>
              <a:rPr lang="en-US" dirty="0"/>
              <a:t>Date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4772" y="6132023"/>
            <a:ext cx="1554397" cy="510685"/>
          </a:xfrm>
          <a:prstGeom prst="rect">
            <a:avLst/>
          </a:prstGeom>
          <a:noFill/>
          <a:ln>
            <a:noFill/>
          </a:ln>
        </p:spPr>
      </p:pic>
    </p:spTree>
    <p:extLst>
      <p:ext uri="{BB962C8B-B14F-4D97-AF65-F5344CB8AC3E}">
        <p14:creationId xmlns:p14="http://schemas.microsoft.com/office/powerpoint/2010/main" val="1337940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 y="-5942"/>
            <a:ext cx="9143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752416" y="2607983"/>
            <a:ext cx="7652126"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1594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 y="-5941"/>
            <a:ext cx="9143999" cy="6903720"/>
            <a:chOff x="1" y="2699"/>
            <a:chExt cx="12191999" cy="6855302"/>
          </a:xfrm>
        </p:grpSpPr>
        <p:pic>
          <p:nvPicPr>
            <p:cNvPr id="4"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752416" y="2607983"/>
            <a:ext cx="7652126"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96560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4" name="Group 3"/>
          <p:cNvGrpSpPr/>
          <p:nvPr userDrawn="1"/>
        </p:nvGrpSpPr>
        <p:grpSpPr>
          <a:xfrm>
            <a:off x="-9524" y="1426872"/>
            <a:ext cx="9153524" cy="3070517"/>
            <a:chOff x="-9524" y="1426872"/>
            <a:chExt cx="9153524" cy="3070517"/>
          </a:xfrm>
        </p:grpSpPr>
        <p:pic>
          <p:nvPicPr>
            <p:cNvPr id="2" name="Picture 1" descr="FAN9016905.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1711" y="1466071"/>
              <a:ext cx="4102289" cy="2734859"/>
            </a:xfrm>
            <a:prstGeom prst="rect">
              <a:avLst/>
            </a:prstGeom>
          </p:spPr>
        </p:pic>
        <p:grpSp>
          <p:nvGrpSpPr>
            <p:cNvPr id="10" name="Group 9"/>
            <p:cNvGrpSpPr/>
            <p:nvPr userDrawn="1"/>
          </p:nvGrpSpPr>
          <p:grpSpPr>
            <a:xfrm>
              <a:off x="-8597" y="1426872"/>
              <a:ext cx="6234000" cy="2853743"/>
              <a:chOff x="-8597" y="1426872"/>
              <a:chExt cx="6234000" cy="2853743"/>
            </a:xfrm>
          </p:grpSpPr>
          <p:sp>
            <p:nvSpPr>
              <p:cNvPr id="23" name="Parallelogram 22"/>
              <p:cNvSpPr/>
              <p:nvPr userDrawn="1"/>
            </p:nvSpPr>
            <p:spPr bwMode="auto">
              <a:xfrm>
                <a:off x="-8597"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sp>
            <p:nvSpPr>
              <p:cNvPr id="22" name="Parallelogram 21"/>
              <p:cNvSpPr/>
              <p:nvPr userDrawn="1"/>
            </p:nvSpPr>
            <p:spPr bwMode="auto">
              <a:xfrm>
                <a:off x="-7316" y="1469926"/>
                <a:ext cx="6052516"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2516" h="2724249">
                    <a:moveTo>
                      <a:pt x="0" y="2724249"/>
                    </a:moveTo>
                    <a:cubicBezTo>
                      <a:pt x="453" y="1816166"/>
                      <a:pt x="905" y="908083"/>
                      <a:pt x="1358" y="0"/>
                    </a:cubicBezTo>
                    <a:lnTo>
                      <a:pt x="6052516" y="0"/>
                    </a:lnTo>
                    <a:lnTo>
                      <a:pt x="5160570"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25" name="Parallelogram 24"/>
            <p:cNvSpPr/>
            <p:nvPr userDrawn="1"/>
          </p:nvSpPr>
          <p:spPr bwMode="auto">
            <a:xfrm>
              <a:off x="-9524" y="3808793"/>
              <a:ext cx="4579143"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143" h="688596">
                  <a:moveTo>
                    <a:pt x="0" y="688596"/>
                  </a:moveTo>
                  <a:lnTo>
                    <a:pt x="3996" y="0"/>
                  </a:lnTo>
                  <a:lnTo>
                    <a:pt x="4579143" y="0"/>
                  </a:lnTo>
                  <a:lnTo>
                    <a:pt x="4353690"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6" name="Text Placeholder 13"/>
          <p:cNvSpPr>
            <a:spLocks noGrp="1"/>
          </p:cNvSpPr>
          <p:nvPr userDrawn="1">
            <p:ph type="body" sz="quarter" idx="10" hasCustomPrompt="1"/>
          </p:nvPr>
        </p:nvSpPr>
        <p:spPr>
          <a:xfrm>
            <a:off x="311150" y="4943092"/>
            <a:ext cx="4260849"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311150" y="5369613"/>
            <a:ext cx="3765549"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311150" y="6361809"/>
            <a:ext cx="2166187" cy="285471"/>
          </a:xfrm>
          <a:prstGeom prst="rect">
            <a:avLst/>
          </a:prstGeom>
        </p:spPr>
        <p:txBody>
          <a:bodyPr/>
          <a:lstStyle>
            <a:lvl1pPr marL="0" indent="0">
              <a:buNone/>
              <a:defRPr sz="1400" i="0" baseline="0">
                <a:solidFill>
                  <a:srgbClr val="4C5257"/>
                </a:solidFill>
                <a:latin typeface="+mj-lt"/>
              </a:defRPr>
            </a:lvl1pPr>
          </a:lstStyle>
          <a:p>
            <a:pPr lvl="0"/>
            <a:r>
              <a:rPr lang="en-US" dirty="0"/>
              <a:t>Date</a:t>
            </a:r>
          </a:p>
        </p:txBody>
      </p:sp>
      <p:sp>
        <p:nvSpPr>
          <p:cNvPr id="5" name="Title 4"/>
          <p:cNvSpPr>
            <a:spLocks noGrp="1"/>
          </p:cNvSpPr>
          <p:nvPr userDrawn="1">
            <p:ph type="title"/>
          </p:nvPr>
        </p:nvSpPr>
        <p:spPr>
          <a:xfrm>
            <a:off x="311149" y="1481751"/>
            <a:ext cx="4840203"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20340" y="6133731"/>
            <a:ext cx="2070537" cy="510194"/>
          </a:xfrm>
          <a:prstGeom prst="rect">
            <a:avLst/>
          </a:prstGeom>
        </p:spPr>
      </p:pic>
      <p:sp>
        <p:nvSpPr>
          <p:cNvPr id="16" name="Text Placeholder 13"/>
          <p:cNvSpPr>
            <a:spLocks noGrp="1"/>
          </p:cNvSpPr>
          <p:nvPr userDrawn="1">
            <p:ph type="body" sz="quarter" idx="14" hasCustomPrompt="1"/>
          </p:nvPr>
        </p:nvSpPr>
        <p:spPr>
          <a:xfrm>
            <a:off x="311150" y="3810219"/>
            <a:ext cx="4002584" cy="687169"/>
          </a:xfrm>
          <a:prstGeom prst="rect">
            <a:avLst/>
          </a:prstGeom>
        </p:spPr>
        <p:txBody>
          <a:bodyPr anchor="ctr"/>
          <a:lstStyle>
            <a:lvl1pPr marL="0" indent="0">
              <a:buNone/>
              <a:defRPr sz="2200" baseline="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629442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idx="1"/>
          </p:nvPr>
        </p:nvSpPr>
        <p:spPr>
          <a:xfrm>
            <a:off x="315709" y="1280161"/>
            <a:ext cx="7886700" cy="4528969"/>
          </a:xfrm>
          <a:prstGeom prst="rect">
            <a:avLst/>
          </a:prstGeom>
        </p:spPr>
        <p:txBody>
          <a:bodyPr vert="horz" lIns="91440" tIns="45720" rIns="91440" bIns="45720" rtlCol="0">
            <a:normAutofit/>
          </a:bodyPr>
          <a:lstStyle>
            <a:lvl5pPr marL="1543050"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551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315709" y="1280160"/>
            <a:ext cx="7886090" cy="4331746"/>
          </a:xfrm>
        </p:spPr>
        <p:txBody>
          <a:bodyPr anchor="ctr" anchorCtr="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506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315709" y="1280160"/>
            <a:ext cx="3589541" cy="823912"/>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Text Placeholder 4"/>
          <p:cNvSpPr>
            <a:spLocks noGrp="1"/>
          </p:cNvSpPr>
          <p:nvPr>
            <p:ph type="body" sz="quarter" idx="3"/>
          </p:nvPr>
        </p:nvSpPr>
        <p:spPr>
          <a:xfrm>
            <a:off x="4249869" y="1280160"/>
            <a:ext cx="3990104" cy="823912"/>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11"/>
          <p:cNvSpPr>
            <a:spLocks noGrp="1"/>
          </p:cNvSpPr>
          <p:nvPr>
            <p:ph sz="quarter" idx="12"/>
          </p:nvPr>
        </p:nvSpPr>
        <p:spPr>
          <a:xfrm>
            <a:off x="305074" y="2194562"/>
            <a:ext cx="3590651" cy="3883511"/>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4248151" y="2194562"/>
            <a:ext cx="3972182" cy="3883511"/>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597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710" y="1280160"/>
            <a:ext cx="3584575" cy="4788946"/>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p:nvPr>
        </p:nvSpPr>
        <p:spPr>
          <a:xfrm>
            <a:off x="4250104" y="1280160"/>
            <a:ext cx="3951694" cy="4788946"/>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415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392" y="1280160"/>
            <a:ext cx="3941762" cy="2332616"/>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p:nvPr>
        </p:nvSpPr>
        <p:spPr>
          <a:xfrm>
            <a:off x="4567051" y="1279527"/>
            <a:ext cx="3662549" cy="4772025"/>
          </a:xfrm>
        </p:spPr>
        <p:txBody>
          <a:bodyPr/>
          <a:lstStyle>
            <a:lvl1pPr>
              <a:defRPr sz="1800"/>
            </a:lvl1pPr>
            <a:lvl2pPr>
              <a:defRPr sz="1650"/>
            </a:lvl2pPr>
            <a:lvl3pPr>
              <a:defRPr sz="1500"/>
            </a:lvl3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315392" y="3718934"/>
            <a:ext cx="3941762" cy="233261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4410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 y="-5942"/>
            <a:ext cx="9143999" cy="6903720"/>
            <a:chOff x="1" y="2698"/>
            <a:chExt cx="12191998" cy="6855302"/>
          </a:xfrm>
        </p:grpSpPr>
        <p:pic>
          <p:nvPicPr>
            <p:cNvPr id="1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7301919" y="2845967"/>
            <a:ext cx="1498372" cy="2041732"/>
          </a:xfrm>
          <a:prstGeom prst="rect">
            <a:avLst/>
          </a:prstGeom>
        </p:spPr>
        <p:txBody>
          <a:bodyPr/>
          <a:lstStyle/>
          <a:p>
            <a:pPr>
              <a:defRPr/>
            </a:pPr>
            <a:r>
              <a:rPr lang="en-US" sz="15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835075" y="947416"/>
            <a:ext cx="1473200" cy="2142907"/>
          </a:xfrm>
          <a:prstGeom prst="rect">
            <a:avLst/>
          </a:prstGeom>
          <a:ln>
            <a:noFill/>
          </a:ln>
          <a:effectLst/>
        </p:spPr>
        <p:txBody>
          <a:bodyPr/>
          <a:lstStyle/>
          <a:p>
            <a:pPr>
              <a:defRPr/>
            </a:pPr>
            <a:r>
              <a:rPr lang="en-US" sz="15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bg1"/>
                </a:solidFill>
              </a:defRPr>
            </a:lvl1pPr>
          </a:lstStyle>
          <a:p>
            <a:pPr lvl="0"/>
            <a:r>
              <a:rPr lang="en-US" dirty="0"/>
              <a:t>Put your quote in here</a:t>
            </a:r>
          </a:p>
        </p:txBody>
      </p:sp>
      <p:sp>
        <p:nvSpPr>
          <p:cNvPr id="8"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bg1"/>
                </a:solidFill>
                <a:latin typeface="Arial" pitchFamily="34" charset="0"/>
                <a:cs typeface="Arial" pitchFamily="34" charset="0"/>
              </a:defRPr>
            </a:lvl1pPr>
          </a:lstStyle>
          <a:p>
            <a:pPr lvl="0"/>
            <a:r>
              <a:rPr lang="en-US" dirty="0"/>
              <a:t>Name here</a:t>
            </a:r>
          </a:p>
        </p:txBody>
      </p:sp>
      <p:sp>
        <p:nvSpPr>
          <p:cNvPr id="9"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10"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9" name="TextBox 18"/>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accent1">
                    <a:lumMod val="40000"/>
                    <a:lumOff val="60000"/>
                  </a:schemeClr>
                </a:solidFill>
              </a:rPr>
              <a:t>‹#›</a:t>
            </a:fld>
            <a:endParaRPr lang="en-US" sz="900" dirty="0">
              <a:solidFill>
                <a:schemeClr val="accent1">
                  <a:lumMod val="40000"/>
                  <a:lumOff val="60000"/>
                </a:schemeClr>
              </a:solidFill>
            </a:endParaRPr>
          </a:p>
        </p:txBody>
      </p:sp>
    </p:spTree>
    <p:extLst>
      <p:ext uri="{BB962C8B-B14F-4D97-AF65-F5344CB8AC3E}">
        <p14:creationId xmlns:p14="http://schemas.microsoft.com/office/powerpoint/2010/main" val="4234671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 y="-5941"/>
            <a:ext cx="9143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7301919" y="2845967"/>
            <a:ext cx="1498372" cy="2041732"/>
          </a:xfrm>
          <a:prstGeom prst="rect">
            <a:avLst/>
          </a:prstGeom>
        </p:spPr>
        <p:txBody>
          <a:bodyPr/>
          <a:lstStyle/>
          <a:p>
            <a:pPr>
              <a:defRPr/>
            </a:pPr>
            <a:r>
              <a:rPr lang="en-US" sz="15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835075" y="947416"/>
            <a:ext cx="1473200" cy="2142907"/>
          </a:xfrm>
          <a:prstGeom prst="rect">
            <a:avLst/>
          </a:prstGeom>
          <a:ln>
            <a:noFill/>
          </a:ln>
          <a:effectLst/>
        </p:spPr>
        <p:txBody>
          <a:bodyPr/>
          <a:lstStyle/>
          <a:p>
            <a:pPr>
              <a:defRPr/>
            </a:pPr>
            <a:r>
              <a:rPr lang="en-US" sz="15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2"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bg1"/>
                </a:solidFill>
              </a:defRPr>
            </a:lvl1pPr>
          </a:lstStyle>
          <a:p>
            <a:pPr lvl="0"/>
            <a:r>
              <a:rPr lang="en-US" dirty="0"/>
              <a:t>Put your quote in here</a:t>
            </a:r>
          </a:p>
        </p:txBody>
      </p:sp>
      <p:sp>
        <p:nvSpPr>
          <p:cNvPr id="18" name="TextBox 17"/>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accent2">
                    <a:lumMod val="40000"/>
                    <a:lumOff val="60000"/>
                  </a:schemeClr>
                </a:solidFill>
              </a:rPr>
              <a:t>‹#›</a:t>
            </a:fld>
            <a:endParaRPr lang="en-US" sz="900" dirty="0">
              <a:solidFill>
                <a:schemeClr val="accent2">
                  <a:lumMod val="40000"/>
                  <a:lumOff val="60000"/>
                </a:schemeClr>
              </a:solidFill>
            </a:endParaRPr>
          </a:p>
        </p:txBody>
      </p:sp>
    </p:spTree>
    <p:extLst>
      <p:ext uri="{BB962C8B-B14F-4D97-AF65-F5344CB8AC3E}">
        <p14:creationId xmlns:p14="http://schemas.microsoft.com/office/powerpoint/2010/main" val="347637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2"/>
            <a:ext cx="5259388"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7301919" y="2845967"/>
            <a:ext cx="1498372" cy="2041732"/>
          </a:xfrm>
          <a:prstGeom prst="rect">
            <a:avLst/>
          </a:prstGeom>
        </p:spPr>
        <p:txBody>
          <a:bodyPr/>
          <a:lstStyle/>
          <a:p>
            <a:pPr>
              <a:defRPr/>
            </a:pPr>
            <a:r>
              <a:rPr lang="en-US" sz="15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835075" y="947416"/>
            <a:ext cx="1473200" cy="2142907"/>
          </a:xfrm>
          <a:prstGeom prst="rect">
            <a:avLst/>
          </a:prstGeom>
          <a:ln>
            <a:noFill/>
          </a:ln>
          <a:effectLst/>
        </p:spPr>
        <p:txBody>
          <a:bodyPr/>
          <a:lstStyle/>
          <a:p>
            <a:pPr>
              <a:defRPr/>
            </a:pPr>
            <a:r>
              <a:rPr lang="en-US" sz="15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7"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tx1"/>
                </a:solidFill>
              </a:defRPr>
            </a:lvl1pPr>
          </a:lstStyle>
          <a:p>
            <a:pPr lvl="0"/>
            <a:r>
              <a:rPr lang="en-US" dirty="0"/>
              <a:t>Put your quote in here</a:t>
            </a:r>
          </a:p>
        </p:txBody>
      </p:sp>
      <p:sp>
        <p:nvSpPr>
          <p:cNvPr id="22" name="TextBox 21"/>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Tree>
    <p:extLst>
      <p:ext uri="{BB962C8B-B14F-4D97-AF65-F5344CB8AC3E}">
        <p14:creationId xmlns:p14="http://schemas.microsoft.com/office/powerpoint/2010/main" val="514838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
        <p:nvSpPr>
          <p:cNvPr id="5" name="TextBox 4"/>
          <p:cNvSpPr txBox="1"/>
          <p:nvPr userDrawn="1"/>
        </p:nvSpPr>
        <p:spPr>
          <a:xfrm>
            <a:off x="0" y="6612869"/>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Tree>
    <p:extLst>
      <p:ext uri="{BB962C8B-B14F-4D97-AF65-F5344CB8AC3E}">
        <p14:creationId xmlns:p14="http://schemas.microsoft.com/office/powerpoint/2010/main" val="129719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10196" y="2354263"/>
            <a:ext cx="7525421" cy="1881002"/>
            <a:chOff x="-10196" y="2354263"/>
            <a:chExt cx="7525421" cy="1881002"/>
          </a:xfrm>
        </p:grpSpPr>
        <p:sp>
          <p:nvSpPr>
            <p:cNvPr id="16" name="Parallelogram 15"/>
            <p:cNvSpPr/>
            <p:nvPr userDrawn="1"/>
          </p:nvSpPr>
          <p:spPr bwMode="auto">
            <a:xfrm>
              <a:off x="-10196" y="2354263"/>
              <a:ext cx="7525421"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421" h="1671727">
                  <a:moveTo>
                    <a:pt x="0" y="1671727"/>
                  </a:moveTo>
                  <a:cubicBezTo>
                    <a:pt x="2985" y="1114485"/>
                    <a:pt x="5971" y="557242"/>
                    <a:pt x="8956" y="0"/>
                  </a:cubicBezTo>
                  <a:lnTo>
                    <a:pt x="7525421" y="0"/>
                  </a:lnTo>
                  <a:lnTo>
                    <a:pt x="6978081"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9162" y="3821821"/>
              <a:ext cx="6064971"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971" h="413444">
                  <a:moveTo>
                    <a:pt x="7063" y="413444"/>
                  </a:moveTo>
                  <a:lnTo>
                    <a:pt x="0" y="0"/>
                  </a:lnTo>
                  <a:lnTo>
                    <a:pt x="6064971" y="0"/>
                  </a:lnTo>
                  <a:lnTo>
                    <a:pt x="5929605"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5" name="Title 4"/>
          <p:cNvSpPr>
            <a:spLocks noGrp="1"/>
          </p:cNvSpPr>
          <p:nvPr>
            <p:ph type="title"/>
          </p:nvPr>
        </p:nvSpPr>
        <p:spPr>
          <a:xfrm>
            <a:off x="312913" y="2367665"/>
            <a:ext cx="6591979" cy="146161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0" name="Text Placeholder 13"/>
          <p:cNvSpPr>
            <a:spLocks noGrp="1"/>
          </p:cNvSpPr>
          <p:nvPr>
            <p:ph type="body" sz="quarter" idx="10" hasCustomPrompt="1"/>
          </p:nvPr>
        </p:nvSpPr>
        <p:spPr>
          <a:xfrm>
            <a:off x="311151" y="4943092"/>
            <a:ext cx="4260849"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12" name="Text Placeholder 13"/>
          <p:cNvSpPr>
            <a:spLocks noGrp="1"/>
          </p:cNvSpPr>
          <p:nvPr>
            <p:ph type="body" sz="quarter" idx="12" hasCustomPrompt="1"/>
          </p:nvPr>
        </p:nvSpPr>
        <p:spPr>
          <a:xfrm>
            <a:off x="311151" y="5369613"/>
            <a:ext cx="3765549"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14" name="Text Placeholder 13"/>
          <p:cNvSpPr>
            <a:spLocks noGrp="1"/>
          </p:cNvSpPr>
          <p:nvPr>
            <p:ph type="body" sz="quarter" idx="13" hasCustomPrompt="1"/>
          </p:nvPr>
        </p:nvSpPr>
        <p:spPr>
          <a:xfrm>
            <a:off x="311150" y="6361809"/>
            <a:ext cx="2166187" cy="285471"/>
          </a:xfrm>
          <a:prstGeom prst="rect">
            <a:avLst/>
          </a:prstGeom>
        </p:spPr>
        <p:txBody>
          <a:bodyPr/>
          <a:lstStyle>
            <a:lvl1pPr marL="0" indent="0">
              <a:buNone/>
              <a:defRPr sz="1400" i="0" baseline="0">
                <a:solidFill>
                  <a:schemeClr val="tx1"/>
                </a:solidFill>
                <a:latin typeface="Arial" panose="020B0604020202020204" pitchFamily="34" charset="0"/>
              </a:defRPr>
            </a:lvl1pPr>
          </a:lstStyle>
          <a:p>
            <a:pPr lvl="0"/>
            <a:r>
              <a:rPr lang="en-US" dirty="0"/>
              <a:t>Date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0340" y="6133731"/>
            <a:ext cx="2070537" cy="510194"/>
          </a:xfrm>
          <a:prstGeom prst="rect">
            <a:avLst/>
          </a:prstGeom>
        </p:spPr>
      </p:pic>
    </p:spTree>
    <p:extLst>
      <p:ext uri="{BB962C8B-B14F-4D97-AF65-F5344CB8AC3E}">
        <p14:creationId xmlns:p14="http://schemas.microsoft.com/office/powerpoint/2010/main" val="111393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6"/>
          <p:cNvPicPr preferRelativeResize="0">
            <a:picLocks/>
          </p:cNvPicPr>
          <p:nvPr/>
        </p:nvPicPr>
        <p:blipFill rotWithShape="1">
          <a:blip r:embed="rId2">
            <a:extLst>
              <a:ext uri="{28A0092B-C50C-407E-A947-70E740481C1C}">
                <a14:useLocalDpi xmlns:a14="http://schemas.microsoft.com/office/drawing/2010/main" val="0"/>
              </a:ext>
            </a:extLst>
          </a:blip>
          <a:srcRect r="996" b="970"/>
          <a:stretch/>
        </p:blipFill>
        <p:spPr bwMode="auto">
          <a:xfrm>
            <a:off x="1" y="-4952"/>
            <a:ext cx="9147599"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p:cNvSpPr>
            <a:spLocks noGrp="1"/>
          </p:cNvSpPr>
          <p:nvPr>
            <p:ph type="title" hasCustomPrompt="1"/>
          </p:nvPr>
        </p:nvSpPr>
        <p:spPr>
          <a:xfrm>
            <a:off x="791975" y="2614623"/>
            <a:ext cx="7542328"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6568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pic>
        <p:nvPicPr>
          <p:cNvPr id="2"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3"/>
          <p:cNvSpPr>
            <a:spLocks noGrp="1"/>
          </p:cNvSpPr>
          <p:nvPr>
            <p:ph type="title" hasCustomPrompt="1"/>
          </p:nvPr>
        </p:nvSpPr>
        <p:spPr>
          <a:xfrm>
            <a:off x="791974" y="2621603"/>
            <a:ext cx="7549307"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53291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5" name="Text Placeholder 2"/>
          <p:cNvSpPr>
            <a:spLocks noGrp="1"/>
          </p:cNvSpPr>
          <p:nvPr>
            <p:ph idx="1"/>
          </p:nvPr>
        </p:nvSpPr>
        <p:spPr>
          <a:xfrm>
            <a:off x="311150" y="1280160"/>
            <a:ext cx="7886700" cy="4528969"/>
          </a:xfrm>
          <a:prstGeom prst="rect">
            <a:avLst/>
          </a:prstGeom>
        </p:spPr>
        <p:txBody>
          <a:bodyPr vert="horz" lIns="91440" tIns="45720" rIns="91440" bIns="45720" rtlCol="0">
            <a:normAutofit/>
          </a:bodyPr>
          <a:lstStyle>
            <a:lvl1pPr marL="320040" indent="-320040">
              <a:defRPr/>
            </a:lvl1pPr>
            <a:lvl2pPr>
              <a:defRPr/>
            </a:lvl2pPr>
            <a:lvl3pPr>
              <a:defRPr/>
            </a:lvl3pPr>
            <a:lvl4pP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24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10" name="Text Placeholder 9"/>
          <p:cNvSpPr>
            <a:spLocks noGrp="1" noChangeAspect="1"/>
          </p:cNvSpPr>
          <p:nvPr>
            <p:ph type="body" sz="quarter" idx="12"/>
          </p:nvPr>
        </p:nvSpPr>
        <p:spPr>
          <a:xfrm>
            <a:off x="322580" y="1280160"/>
            <a:ext cx="8224520" cy="4331746"/>
          </a:xfrm>
        </p:spPr>
        <p:txBody>
          <a:bodyPr anchor="ctr" anchorCtr="1"/>
          <a:lstStyle>
            <a:lvl1pPr marL="320040" indent="-32004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65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5" name="Text Placeholder 2"/>
          <p:cNvSpPr>
            <a:spLocks noGrp="1"/>
          </p:cNvSpPr>
          <p:nvPr>
            <p:ph type="body" idx="1"/>
          </p:nvPr>
        </p:nvSpPr>
        <p:spPr>
          <a:xfrm>
            <a:off x="321787" y="1280160"/>
            <a:ext cx="3868737"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Text Placeholder 4"/>
          <p:cNvSpPr>
            <a:spLocks noGrp="1"/>
          </p:cNvSpPr>
          <p:nvPr>
            <p:ph type="body" sz="quarter" idx="3"/>
          </p:nvPr>
        </p:nvSpPr>
        <p:spPr>
          <a:xfrm>
            <a:off x="4572000" y="1280160"/>
            <a:ext cx="3887788"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11"/>
          <p:cNvSpPr>
            <a:spLocks noGrp="1"/>
          </p:cNvSpPr>
          <p:nvPr>
            <p:ph sz="quarter" idx="12"/>
          </p:nvPr>
        </p:nvSpPr>
        <p:spPr>
          <a:xfrm>
            <a:off x="311150" y="2194560"/>
            <a:ext cx="3870325" cy="3883511"/>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4587875" y="2194560"/>
            <a:ext cx="3870325" cy="3883511"/>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229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6" name="Picture Placeholder 5"/>
          <p:cNvSpPr>
            <a:spLocks noGrp="1"/>
          </p:cNvSpPr>
          <p:nvPr>
            <p:ph type="pic" sz="quarter" idx="12"/>
          </p:nvPr>
        </p:nvSpPr>
        <p:spPr>
          <a:xfrm>
            <a:off x="311150" y="1280160"/>
            <a:ext cx="3584575" cy="4788946"/>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p:nvPr>
        </p:nvSpPr>
        <p:spPr>
          <a:xfrm>
            <a:off x="4474278" y="1280160"/>
            <a:ext cx="4038541" cy="4788946"/>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78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Parallelogram 9"/>
          <p:cNvSpPr/>
          <p:nvPr/>
        </p:nvSpPr>
        <p:spPr bwMode="auto">
          <a:xfrm>
            <a:off x="-7144" y="813351"/>
            <a:ext cx="8562705" cy="234399"/>
          </a:xfrm>
          <a:custGeom>
            <a:avLst/>
            <a:gdLst>
              <a:gd name="connsiteX0" fmla="*/ 0 w 8650811"/>
              <a:gd name="connsiteY0" fmla="*/ 234399 h 234399"/>
              <a:gd name="connsiteX1" fmla="*/ 76745 w 8650811"/>
              <a:gd name="connsiteY1" fmla="*/ 0 h 234399"/>
              <a:gd name="connsiteX2" fmla="*/ 8650811 w 8650811"/>
              <a:gd name="connsiteY2" fmla="*/ 0 h 234399"/>
              <a:gd name="connsiteX3" fmla="*/ 8574066 w 8650811"/>
              <a:gd name="connsiteY3" fmla="*/ 234399 h 234399"/>
              <a:gd name="connsiteX4" fmla="*/ 0 w 8650811"/>
              <a:gd name="connsiteY4" fmla="*/ 234399 h 234399"/>
              <a:gd name="connsiteX0" fmla="*/ 0 w 8650811"/>
              <a:gd name="connsiteY0" fmla="*/ 234399 h 234399"/>
              <a:gd name="connsiteX1" fmla="*/ 91032 w 8650811"/>
              <a:gd name="connsiteY1" fmla="*/ 2381 h 234399"/>
              <a:gd name="connsiteX2" fmla="*/ 8650811 w 8650811"/>
              <a:gd name="connsiteY2" fmla="*/ 0 h 234399"/>
              <a:gd name="connsiteX3" fmla="*/ 8574066 w 8650811"/>
              <a:gd name="connsiteY3" fmla="*/ 234399 h 234399"/>
              <a:gd name="connsiteX4" fmla="*/ 0 w 8650811"/>
              <a:gd name="connsiteY4" fmla="*/ 234399 h 234399"/>
              <a:gd name="connsiteX0" fmla="*/ 0 w 8562705"/>
              <a:gd name="connsiteY0" fmla="*/ 234399 h 234399"/>
              <a:gd name="connsiteX1" fmla="*/ 2926 w 8562705"/>
              <a:gd name="connsiteY1" fmla="*/ 2381 h 234399"/>
              <a:gd name="connsiteX2" fmla="*/ 8562705 w 8562705"/>
              <a:gd name="connsiteY2" fmla="*/ 0 h 234399"/>
              <a:gd name="connsiteX3" fmla="*/ 8485960 w 8562705"/>
              <a:gd name="connsiteY3" fmla="*/ 234399 h 234399"/>
              <a:gd name="connsiteX4" fmla="*/ 0 w 8562705"/>
              <a:gd name="connsiteY4" fmla="*/ 234399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705" h="234399">
                <a:moveTo>
                  <a:pt x="0" y="234399"/>
                </a:moveTo>
                <a:cubicBezTo>
                  <a:pt x="975" y="157060"/>
                  <a:pt x="1951" y="79720"/>
                  <a:pt x="2926" y="2381"/>
                </a:cubicBezTo>
                <a:lnTo>
                  <a:pt x="8562705" y="0"/>
                </a:lnTo>
                <a:lnTo>
                  <a:pt x="8485960" y="234399"/>
                </a:lnTo>
                <a:lnTo>
                  <a:pt x="0" y="234399"/>
                </a:lnTo>
                <a:close/>
              </a:path>
            </a:pathLst>
          </a:cu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2" name="Title Placeholder 1"/>
          <p:cNvSpPr>
            <a:spLocks noGrp="1" noChangeAspect="1"/>
          </p:cNvSpPr>
          <p:nvPr>
            <p:ph type="title"/>
          </p:nvPr>
        </p:nvSpPr>
        <p:spPr>
          <a:xfrm>
            <a:off x="311150" y="1"/>
            <a:ext cx="8241866" cy="860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1150" y="1280160"/>
            <a:ext cx="7886700" cy="4609652"/>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4"/>
          </p:nvPr>
        </p:nvSpPr>
        <p:spPr>
          <a:xfrm>
            <a:off x="8686798" y="6438621"/>
            <a:ext cx="37539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8F497-5311-4FE6-8037-E08A3EC20500}" type="slidenum">
              <a:rPr lang="en-US" smtClean="0"/>
              <a:t>‹#›</a:t>
            </a:fld>
            <a:endParaRPr lang="en-US"/>
          </a:p>
        </p:txBody>
      </p:sp>
      <p:sp>
        <p:nvSpPr>
          <p:cNvPr id="11" name="TextBox 10"/>
          <p:cNvSpPr txBox="1"/>
          <p:nvPr userDrawn="1"/>
        </p:nvSpPr>
        <p:spPr>
          <a:xfrm>
            <a:off x="1" y="6506651"/>
            <a:ext cx="9144000" cy="276999"/>
          </a:xfrm>
          <a:prstGeom prst="rect">
            <a:avLst/>
          </a:prstGeom>
          <a:noFill/>
        </p:spPr>
        <p:txBody>
          <a:bodyPr wrap="square" rtlCol="0">
            <a:spAutoFit/>
          </a:bodyPr>
          <a:lstStyle/>
          <a:p>
            <a:pPr algn="l"/>
            <a:r>
              <a:rPr lang="en-US" sz="600" b="0" dirty="0">
                <a:solidFill>
                  <a:schemeClr val="bg1">
                    <a:lumMod val="75000"/>
                  </a:schemeClr>
                </a:solidFill>
              </a:rPr>
              <a:t>BRNDEXP 3.0  ©  Cerner Corporation.  All rights reserved.  </a:t>
            </a:r>
          </a:p>
          <a:p>
            <a:pPr algn="l"/>
            <a:r>
              <a:rPr lang="en-US" sz="600" b="0" dirty="0">
                <a:solidFill>
                  <a:schemeClr val="bg1">
                    <a:lumMod val="75000"/>
                  </a:schemeClr>
                </a:solidFill>
              </a:rPr>
              <a:t>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857022175"/>
      </p:ext>
    </p:extLst>
  </p:cSld>
  <p:clrMap bg1="lt1" tx1="dk1" bg2="lt2" tx2="dk2" accent1="accent1" accent2="accent2" accent3="accent3" accent4="accent4" accent5="accent5" accent6="accent6" hlink="hlink" folHlink="folHlink"/>
  <p:sldLayoutIdLst>
    <p:sldLayoutId id="2147484006" r:id="rId1"/>
    <p:sldLayoutId id="2147484004" r:id="rId2"/>
    <p:sldLayoutId id="2147484007" r:id="rId3"/>
    <p:sldLayoutId id="2147484008" r:id="rId4"/>
    <p:sldLayoutId id="214748401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Lst>
  <p:hf hdr="0" dt="0"/>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182880" indent="-27432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2"/>
            <a:ext cx="8655234"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lang="en-US" sz="2700"/>
          </a:p>
        </p:txBody>
      </p:sp>
      <p:sp>
        <p:nvSpPr>
          <p:cNvPr id="2" name="Title Placeholder 1"/>
          <p:cNvSpPr>
            <a:spLocks noGrp="1" noChangeAspect="1"/>
          </p:cNvSpPr>
          <p:nvPr>
            <p:ph type="title"/>
          </p:nvPr>
        </p:nvSpPr>
        <p:spPr>
          <a:xfrm>
            <a:off x="310754" y="1"/>
            <a:ext cx="7886700" cy="860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0754" y="1280160"/>
            <a:ext cx="7886700" cy="4609652"/>
          </a:xfrm>
          <a:prstGeom prst="rect">
            <a:avLst/>
          </a:prstGeom>
        </p:spPr>
        <p:txBody>
          <a:bodyPr vert="horz" lIns="91440" tIns="45720" rIns="91440" bIns="45720" rtlCol="0">
            <a:normAutofit/>
          </a:bodyPr>
          <a:lstStyle/>
          <a:p>
            <a:pPr lvl="0"/>
            <a:r>
              <a:rPr lang="en-US" dirty="0"/>
              <a:t>First Level</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4" name="TextBox 3"/>
          <p:cNvSpPr txBox="1"/>
          <p:nvPr/>
        </p:nvSpPr>
        <p:spPr>
          <a:xfrm>
            <a:off x="0" y="6623703"/>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
        <p:nvSpPr>
          <p:cNvPr id="5" name="TextBox 4"/>
          <p:cNvSpPr txBox="1"/>
          <p:nvPr/>
        </p:nvSpPr>
        <p:spPr>
          <a:xfrm>
            <a:off x="8670999" y="649538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Tree>
    <p:extLst>
      <p:ext uri="{BB962C8B-B14F-4D97-AF65-F5344CB8AC3E}">
        <p14:creationId xmlns:p14="http://schemas.microsoft.com/office/powerpoint/2010/main" val="1051156466"/>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Lst>
  <p:hf hdr="0" dt="0"/>
  <p:txStyles>
    <p:titleStyle>
      <a:lvl1pPr algn="l" defTabSz="685800" rtl="0" eaLnBrk="1" latinLnBrk="0" hangingPunct="1">
        <a:lnSpc>
          <a:spcPct val="90000"/>
        </a:lnSpc>
        <a:spcBef>
          <a:spcPct val="0"/>
        </a:spcBef>
        <a:buNone/>
        <a:defRPr sz="2700" kern="1200" baseline="0">
          <a:solidFill>
            <a:schemeClr val="tx1"/>
          </a:solidFill>
          <a:latin typeface="+mj-lt"/>
          <a:ea typeface="+mj-ea"/>
          <a:cs typeface="+mj-cs"/>
        </a:defRPr>
      </a:lvl1pPr>
    </p:titleStyle>
    <p:body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notesSlide" Target="../notesSlides/notesSlide25.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5.xml"/><Relationship Id="rId16"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7A6B-62C0-492C-ACFF-2B1BF4BECA7C}"/>
              </a:ext>
            </a:extLst>
          </p:cNvPr>
          <p:cNvSpPr>
            <a:spLocks noGrp="1"/>
          </p:cNvSpPr>
          <p:nvPr>
            <p:ph type="title"/>
          </p:nvPr>
        </p:nvSpPr>
        <p:spPr/>
        <p:txBody>
          <a:bodyPr/>
          <a:lstStyle/>
          <a:p>
            <a:r>
              <a:rPr lang="en-US" dirty="0"/>
              <a:t>Pat Bannerman</a:t>
            </a:r>
            <a:br>
              <a:rPr lang="en-US" dirty="0"/>
            </a:br>
            <a:r>
              <a:rPr lang="en-US" dirty="0"/>
              <a:t>Senior Software Engineer/Instructor</a:t>
            </a:r>
          </a:p>
        </p:txBody>
      </p:sp>
    </p:spTree>
    <p:extLst>
      <p:ext uri="{BB962C8B-B14F-4D97-AF65-F5344CB8AC3E}">
        <p14:creationId xmlns:p14="http://schemas.microsoft.com/office/powerpoint/2010/main" val="377117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Plugins</a:t>
            </a:r>
          </a:p>
        </p:txBody>
      </p:sp>
      <p:sp>
        <p:nvSpPr>
          <p:cNvPr id="4" name="Slide Number Placeholder 3"/>
          <p:cNvSpPr>
            <a:spLocks noGrp="1"/>
          </p:cNvSpPr>
          <p:nvPr>
            <p:ph type="sldNum" sz="quarter" idx="11"/>
          </p:nvPr>
        </p:nvSpPr>
        <p:spPr/>
        <p:txBody>
          <a:bodyPr/>
          <a:lstStyle/>
          <a:p>
            <a:fld id="{71F8F497-5311-4FE6-8037-E08A3EC20500}" type="slidenum">
              <a:rPr lang="en-US" smtClean="0"/>
              <a:t>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58A2CD-2D46-435A-AAA7-4011E9E15CD9}"/>
              </a:ext>
            </a:extLst>
          </p:cNvPr>
          <p:cNvPicPr>
            <a:picLocks noChangeAspect="1"/>
          </p:cNvPicPr>
          <p:nvPr/>
        </p:nvPicPr>
        <p:blipFill>
          <a:blip r:embed="rId4"/>
          <a:stretch>
            <a:fillRect/>
          </a:stretch>
        </p:blipFill>
        <p:spPr>
          <a:xfrm>
            <a:off x="2018470" y="1333339"/>
            <a:ext cx="5385799" cy="4094532"/>
          </a:xfrm>
          <a:prstGeom prst="rect">
            <a:avLst/>
          </a:prstGeom>
        </p:spPr>
      </p:pic>
    </p:spTree>
    <p:extLst>
      <p:ext uri="{BB962C8B-B14F-4D97-AF65-F5344CB8AC3E}">
        <p14:creationId xmlns:p14="http://schemas.microsoft.com/office/powerpoint/2010/main" val="40348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Linter</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10</a:t>
            </a:fld>
            <a:endParaRPr lang="en-US"/>
          </a:p>
        </p:txBody>
      </p:sp>
    </p:spTree>
    <p:extLst>
      <p:ext uri="{BB962C8B-B14F-4D97-AF65-F5344CB8AC3E}">
        <p14:creationId xmlns:p14="http://schemas.microsoft.com/office/powerpoint/2010/main" val="367263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11</a:t>
            </a:fld>
            <a:endParaRPr lang="en-US" dirty="0"/>
          </a:p>
        </p:txBody>
      </p:sp>
      <p:sp>
        <p:nvSpPr>
          <p:cNvPr id="3" name="Text Placeholder 2">
            <a:extLst>
              <a:ext uri="{FF2B5EF4-FFF2-40B4-BE49-F238E27FC236}">
                <a16:creationId xmlns:a16="http://schemas.microsoft.com/office/drawing/2014/main" id="{D729F247-EB65-4572-B6A6-3CB3DE6CCEC7}"/>
              </a:ext>
            </a:extLst>
          </p:cNvPr>
          <p:cNvSpPr>
            <a:spLocks noGrp="1"/>
          </p:cNvSpPr>
          <p:nvPr>
            <p:ph idx="1"/>
          </p:nvPr>
        </p:nvSpPr>
        <p:spPr/>
        <p:txBody>
          <a:bodyPr/>
          <a:lstStyle/>
          <a:p>
            <a:r>
              <a:rPr lang="en-US" dirty="0"/>
              <a:t>Common linting errors:</a:t>
            </a:r>
          </a:p>
          <a:p>
            <a:pPr lvl="1"/>
            <a:r>
              <a:rPr lang="en-US" dirty="0"/>
              <a:t>Incorrect spacing</a:t>
            </a:r>
          </a:p>
          <a:p>
            <a:pPr lvl="1"/>
            <a:r>
              <a:rPr lang="en-US" dirty="0"/>
              <a:t>Incorrect usage of ternary</a:t>
            </a:r>
          </a:p>
          <a:p>
            <a:pPr lvl="1"/>
            <a:r>
              <a:rPr lang="en-US" dirty="0"/>
              <a:t>Undeclared variable names</a:t>
            </a:r>
          </a:p>
          <a:p>
            <a:pPr lvl="1"/>
            <a:r>
              <a:rPr lang="en-US" dirty="0"/>
              <a:t>Syntax errors</a:t>
            </a:r>
          </a:p>
          <a:p>
            <a:pPr lvl="1"/>
            <a:r>
              <a:rPr lang="en-US" dirty="0"/>
              <a:t>Missing semi colon etc. </a:t>
            </a:r>
          </a:p>
          <a:p>
            <a:r>
              <a:rPr lang="en-US" dirty="0"/>
              <a:t>Uses ESLint to scan code for style errors</a:t>
            </a:r>
          </a:p>
          <a:p>
            <a:r>
              <a:rPr lang="en-US" dirty="0"/>
              <a:t>Identifies potential bugs at compile time</a:t>
            </a:r>
          </a:p>
          <a:p>
            <a:r>
              <a:rPr lang="en-US" dirty="0"/>
              <a:t>Use it to enforce code styling</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12</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50E6DCD-12DE-435E-AA6A-48F40F567A2C}"/>
              </a:ext>
            </a:extLst>
          </p:cNvPr>
          <p:cNvPicPr>
            <a:picLocks noChangeAspect="1"/>
          </p:cNvPicPr>
          <p:nvPr/>
        </p:nvPicPr>
        <p:blipFill>
          <a:blip r:embed="rId4"/>
          <a:stretch>
            <a:fillRect/>
          </a:stretch>
        </p:blipFill>
        <p:spPr>
          <a:xfrm>
            <a:off x="0" y="1331359"/>
            <a:ext cx="9144000" cy="4626797"/>
          </a:xfrm>
          <a:prstGeom prst="rect">
            <a:avLst/>
          </a:prstGeom>
        </p:spPr>
      </p:pic>
    </p:spTree>
    <p:extLst>
      <p:ext uri="{BB962C8B-B14F-4D97-AF65-F5344CB8AC3E}">
        <p14:creationId xmlns:p14="http://schemas.microsoft.com/office/powerpoint/2010/main" val="266921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edia.github.cerner.com/user/3131/files/bdf79380-4d13-11e8-9a9d-f5cee0247bde">
            <a:extLst>
              <a:ext uri="{FF2B5EF4-FFF2-40B4-BE49-F238E27FC236}">
                <a16:creationId xmlns:a16="http://schemas.microsoft.com/office/drawing/2014/main" id="{4B7D6029-A819-43C3-A6AE-A130996F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093" y="1236812"/>
            <a:ext cx="6063961" cy="520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14</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A38F08-BF56-4714-9DC9-1BAB9111D49E}"/>
              </a:ext>
            </a:extLst>
          </p:cNvPr>
          <p:cNvPicPr>
            <a:picLocks noChangeAspect="1"/>
          </p:cNvPicPr>
          <p:nvPr/>
        </p:nvPicPr>
        <p:blipFill>
          <a:blip r:embed="rId4"/>
          <a:stretch>
            <a:fillRect/>
          </a:stretch>
        </p:blipFill>
        <p:spPr>
          <a:xfrm>
            <a:off x="262476" y="2188396"/>
            <a:ext cx="8619048" cy="1935842"/>
          </a:xfrm>
          <a:prstGeom prst="rect">
            <a:avLst/>
          </a:prstGeom>
        </p:spPr>
      </p:pic>
    </p:spTree>
    <p:extLst>
      <p:ext uri="{BB962C8B-B14F-4D97-AF65-F5344CB8AC3E}">
        <p14:creationId xmlns:p14="http://schemas.microsoft.com/office/powerpoint/2010/main" val="1922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15</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D4B76A-9565-4E86-986E-0227E6ED1E5F}"/>
              </a:ext>
            </a:extLst>
          </p:cNvPr>
          <p:cNvPicPr>
            <a:picLocks noChangeAspect="1"/>
          </p:cNvPicPr>
          <p:nvPr/>
        </p:nvPicPr>
        <p:blipFill>
          <a:blip r:embed="rId4"/>
          <a:stretch>
            <a:fillRect/>
          </a:stretch>
        </p:blipFill>
        <p:spPr>
          <a:xfrm>
            <a:off x="0" y="1345953"/>
            <a:ext cx="9144000" cy="4474318"/>
          </a:xfrm>
          <a:prstGeom prst="rect">
            <a:avLst/>
          </a:prstGeom>
        </p:spPr>
      </p:pic>
    </p:spTree>
    <p:extLst>
      <p:ext uri="{BB962C8B-B14F-4D97-AF65-F5344CB8AC3E}">
        <p14:creationId xmlns:p14="http://schemas.microsoft.com/office/powerpoint/2010/main" val="50801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Unit testing</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16</a:t>
            </a:fld>
            <a:endParaRPr lang="en-US"/>
          </a:p>
        </p:txBody>
      </p:sp>
    </p:spTree>
    <p:extLst>
      <p:ext uri="{BB962C8B-B14F-4D97-AF65-F5344CB8AC3E}">
        <p14:creationId xmlns:p14="http://schemas.microsoft.com/office/powerpoint/2010/main" val="68276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17</a:t>
            </a:fld>
            <a:endParaRPr lang="en-US" dirty="0"/>
          </a:p>
        </p:txBody>
      </p:sp>
      <p:sp>
        <p:nvSpPr>
          <p:cNvPr id="3" name="Text Placeholder 2">
            <a:extLst>
              <a:ext uri="{FF2B5EF4-FFF2-40B4-BE49-F238E27FC236}">
                <a16:creationId xmlns:a16="http://schemas.microsoft.com/office/drawing/2014/main" id="{D729F247-EB65-4572-B6A6-3CB3DE6CCEC7}"/>
              </a:ext>
            </a:extLst>
          </p:cNvPr>
          <p:cNvSpPr>
            <a:spLocks noGrp="1"/>
          </p:cNvSpPr>
          <p:nvPr>
            <p:ph idx="1"/>
          </p:nvPr>
        </p:nvSpPr>
        <p:spPr/>
        <p:txBody>
          <a:bodyPr/>
          <a:lstStyle/>
          <a:p>
            <a:r>
              <a:rPr lang="en-US" dirty="0"/>
              <a:t>Runs unit tests both in the UI and command line</a:t>
            </a:r>
          </a:p>
          <a:p>
            <a:r>
              <a:rPr lang="en-US" dirty="0"/>
              <a:t>Uses Jasmine as testing framework</a:t>
            </a:r>
          </a:p>
          <a:p>
            <a:r>
              <a:rPr lang="en-US" dirty="0"/>
              <a:t>Uses Karma to run the test on multiple browsers</a:t>
            </a:r>
          </a:p>
          <a:p>
            <a:r>
              <a:rPr lang="en-US" dirty="0"/>
              <a:t>Ability to re-run unit tests on code change</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4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319121-5C97-4948-A563-3CF80ADE8B21}"/>
              </a:ext>
            </a:extLst>
          </p:cNvPr>
          <p:cNvPicPr>
            <a:picLocks noChangeAspect="1"/>
          </p:cNvPicPr>
          <p:nvPr/>
        </p:nvPicPr>
        <p:blipFill>
          <a:blip r:embed="rId4"/>
          <a:stretch>
            <a:fillRect/>
          </a:stretch>
        </p:blipFill>
        <p:spPr>
          <a:xfrm>
            <a:off x="0" y="2269632"/>
            <a:ext cx="9144000" cy="2318735"/>
          </a:xfrm>
          <a:prstGeom prst="rect">
            <a:avLst/>
          </a:prstGeom>
        </p:spPr>
      </p:pic>
    </p:spTree>
    <p:extLst>
      <p:ext uri="{BB962C8B-B14F-4D97-AF65-F5344CB8AC3E}">
        <p14:creationId xmlns:p14="http://schemas.microsoft.com/office/powerpoint/2010/main" val="186777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5039D-4A09-42ED-8150-D66DEBB8EA70}"/>
              </a:ext>
            </a:extLst>
          </p:cNvPr>
          <p:cNvSpPr>
            <a:spLocks noGrp="1"/>
          </p:cNvSpPr>
          <p:nvPr>
            <p:ph type="title"/>
          </p:nvPr>
        </p:nvSpPr>
        <p:spPr/>
        <p:txBody>
          <a:bodyPr/>
          <a:lstStyle/>
          <a:p>
            <a:r>
              <a:rPr lang="en-US" dirty="0"/>
              <a:t>MPages Gaia</a:t>
            </a:r>
            <a:br>
              <a:rPr lang="en-US" dirty="0"/>
            </a:br>
            <a:r>
              <a:rPr lang="en-US" dirty="0"/>
              <a:t>Development Ecosystem</a:t>
            </a:r>
          </a:p>
        </p:txBody>
      </p:sp>
    </p:spTree>
    <p:extLst>
      <p:ext uri="{BB962C8B-B14F-4D97-AF65-F5344CB8AC3E}">
        <p14:creationId xmlns:p14="http://schemas.microsoft.com/office/powerpoint/2010/main" val="297093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C14E3B-B54A-43EA-B3BB-A88AE7015193}"/>
              </a:ext>
            </a:extLst>
          </p:cNvPr>
          <p:cNvPicPr>
            <a:picLocks noChangeAspect="1"/>
          </p:cNvPicPr>
          <p:nvPr/>
        </p:nvPicPr>
        <p:blipFill>
          <a:blip r:embed="rId4"/>
          <a:stretch>
            <a:fillRect/>
          </a:stretch>
        </p:blipFill>
        <p:spPr>
          <a:xfrm>
            <a:off x="0" y="1968689"/>
            <a:ext cx="9144000" cy="2920621"/>
          </a:xfrm>
          <a:prstGeom prst="rect">
            <a:avLst/>
          </a:prstGeom>
        </p:spPr>
      </p:pic>
    </p:spTree>
    <p:extLst>
      <p:ext uri="{BB962C8B-B14F-4D97-AF65-F5344CB8AC3E}">
        <p14:creationId xmlns:p14="http://schemas.microsoft.com/office/powerpoint/2010/main" val="226376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20</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8FE0DED-F17D-4DC7-B9E1-5FB4AAD1D95F}"/>
              </a:ext>
            </a:extLst>
          </p:cNvPr>
          <p:cNvPicPr>
            <a:picLocks noChangeAspect="1"/>
          </p:cNvPicPr>
          <p:nvPr/>
        </p:nvPicPr>
        <p:blipFill>
          <a:blip r:embed="rId4"/>
          <a:stretch>
            <a:fillRect/>
          </a:stretch>
        </p:blipFill>
        <p:spPr>
          <a:xfrm>
            <a:off x="0" y="990784"/>
            <a:ext cx="9144000" cy="4876431"/>
          </a:xfrm>
          <a:prstGeom prst="rect">
            <a:avLst/>
          </a:prstGeom>
        </p:spPr>
      </p:pic>
    </p:spTree>
    <p:extLst>
      <p:ext uri="{BB962C8B-B14F-4D97-AF65-F5344CB8AC3E}">
        <p14:creationId xmlns:p14="http://schemas.microsoft.com/office/powerpoint/2010/main" val="321270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What’s Up Doc?</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21</a:t>
            </a:fld>
            <a:endParaRPr lang="en-US"/>
          </a:p>
        </p:txBody>
      </p:sp>
    </p:spTree>
    <p:extLst>
      <p:ext uri="{BB962C8B-B14F-4D97-AF65-F5344CB8AC3E}">
        <p14:creationId xmlns:p14="http://schemas.microsoft.com/office/powerpoint/2010/main" val="530722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JSDoc</a:t>
            </a:r>
          </a:p>
        </p:txBody>
      </p:sp>
      <p:sp>
        <p:nvSpPr>
          <p:cNvPr id="4" name="Slide Number Placeholder 3"/>
          <p:cNvSpPr>
            <a:spLocks noGrp="1"/>
          </p:cNvSpPr>
          <p:nvPr>
            <p:ph type="sldNum" sz="quarter" idx="11"/>
          </p:nvPr>
        </p:nvSpPr>
        <p:spPr/>
        <p:txBody>
          <a:bodyPr/>
          <a:lstStyle/>
          <a:p>
            <a:fld id="{71F8F497-5311-4FE6-8037-E08A3EC20500}" type="slidenum">
              <a:rPr lang="en-US" smtClean="0"/>
              <a:t>22</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p:txBody>
          <a:bodyPr/>
          <a:lstStyle/>
          <a:p>
            <a:r>
              <a:rPr lang="en-US" dirty="0"/>
              <a:t>Automatically generates documentation by reading code comments.</a:t>
            </a:r>
          </a:p>
          <a:p>
            <a:r>
              <a:rPr lang="en-US" dirty="0"/>
              <a:t>Uses JSDoc format </a:t>
            </a:r>
          </a:p>
          <a:p>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7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JSDoc</a:t>
            </a:r>
          </a:p>
        </p:txBody>
      </p:sp>
      <p:sp>
        <p:nvSpPr>
          <p:cNvPr id="4" name="Slide Number Placeholder 3"/>
          <p:cNvSpPr>
            <a:spLocks noGrp="1"/>
          </p:cNvSpPr>
          <p:nvPr>
            <p:ph type="sldNum" sz="quarter" idx="11"/>
          </p:nvPr>
        </p:nvSpPr>
        <p:spPr/>
        <p:txBody>
          <a:bodyPr/>
          <a:lstStyle/>
          <a:p>
            <a:fld id="{71F8F497-5311-4FE6-8037-E08A3EC20500}" type="slidenum">
              <a:rPr lang="en-US" smtClean="0"/>
              <a:t>23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138A6D-1B17-4BB6-AAC7-8743964ED1C1}"/>
              </a:ext>
            </a:extLst>
          </p:cNvPr>
          <p:cNvPicPr>
            <a:picLocks noChangeAspect="1"/>
          </p:cNvPicPr>
          <p:nvPr/>
        </p:nvPicPr>
        <p:blipFill>
          <a:blip r:embed="rId4"/>
          <a:stretch>
            <a:fillRect/>
          </a:stretch>
        </p:blipFill>
        <p:spPr>
          <a:xfrm>
            <a:off x="0" y="1378507"/>
            <a:ext cx="9144000" cy="5060114"/>
          </a:xfrm>
          <a:prstGeom prst="rect">
            <a:avLst/>
          </a:prstGeom>
        </p:spPr>
      </p:pic>
    </p:spTree>
    <p:extLst>
      <p:ext uri="{BB962C8B-B14F-4D97-AF65-F5344CB8AC3E}">
        <p14:creationId xmlns:p14="http://schemas.microsoft.com/office/powerpoint/2010/main" val="25293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9448FF-9036-4976-B314-7392B672705B}"/>
              </a:ext>
            </a:extLst>
          </p:cNvPr>
          <p:cNvSpPr>
            <a:spLocks noGrp="1"/>
          </p:cNvSpPr>
          <p:nvPr>
            <p:ph type="sldNum" sz="quarter" idx="11"/>
          </p:nvPr>
        </p:nvSpPr>
        <p:spPr/>
        <p:txBody>
          <a:bodyPr/>
          <a:lstStyle/>
          <a:p>
            <a:fld id="{71F8F497-5311-4FE6-8037-E08A3EC20500}" type="slidenum">
              <a:rPr lang="en-US" smtClean="0"/>
              <a:t>24</a:t>
            </a:fld>
            <a:endParaRPr lang="en-US"/>
          </a:p>
        </p:txBody>
      </p:sp>
      <p:pic>
        <p:nvPicPr>
          <p:cNvPr id="7" name="Picture 6">
            <a:extLst>
              <a:ext uri="{FF2B5EF4-FFF2-40B4-BE49-F238E27FC236}">
                <a16:creationId xmlns:a16="http://schemas.microsoft.com/office/drawing/2014/main" id="{8F4DBE29-7FAF-44FA-9482-3B0E76A0C3F5}"/>
              </a:ext>
            </a:extLst>
          </p:cNvPr>
          <p:cNvPicPr>
            <a:picLocks noChangeAspect="1"/>
          </p:cNvPicPr>
          <p:nvPr/>
        </p:nvPicPr>
        <p:blipFill>
          <a:blip r:embed="rId3"/>
          <a:stretch>
            <a:fillRect/>
          </a:stretch>
        </p:blipFill>
        <p:spPr>
          <a:xfrm>
            <a:off x="0" y="1330027"/>
            <a:ext cx="9144000" cy="5108594"/>
          </a:xfrm>
          <a:prstGeom prst="rect">
            <a:avLst/>
          </a:prstGeom>
        </p:spPr>
      </p:pic>
      <p:sp>
        <p:nvSpPr>
          <p:cNvPr id="8" name="Title 1">
            <a:extLst>
              <a:ext uri="{FF2B5EF4-FFF2-40B4-BE49-F238E27FC236}">
                <a16:creationId xmlns:a16="http://schemas.microsoft.com/office/drawing/2014/main" id="{2DE19C1F-AC47-432F-A18E-139631A7FA7A}"/>
              </a:ext>
            </a:extLst>
          </p:cNvPr>
          <p:cNvSpPr>
            <a:spLocks noGrp="1"/>
          </p:cNvSpPr>
          <p:nvPr>
            <p:ph type="title"/>
          </p:nvPr>
        </p:nvSpPr>
        <p:spPr>
          <a:xfrm>
            <a:off x="869726" y="1"/>
            <a:ext cx="7683289" cy="860612"/>
          </a:xfrm>
        </p:spPr>
        <p:txBody>
          <a:bodyPr/>
          <a:lstStyle/>
          <a:p>
            <a:r>
              <a:rPr lang="en-US" dirty="0"/>
              <a:t>JSDoc</a:t>
            </a:r>
          </a:p>
        </p:txBody>
      </p:sp>
      <p:pic>
        <p:nvPicPr>
          <p:cNvPr id="9" name="Picture 2" descr="https://raw.github.cerner.com/MPagesEcosystem/mpage-gaia/master/logo/logo-alpha.png">
            <a:extLst>
              <a:ext uri="{FF2B5EF4-FFF2-40B4-BE49-F238E27FC236}">
                <a16:creationId xmlns:a16="http://schemas.microsoft.com/office/drawing/2014/main" id="{AD79563A-6235-441A-BE41-695321358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Webpack</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25</a:t>
            </a:fld>
            <a:endParaRPr lang="en-US"/>
          </a:p>
        </p:txBody>
      </p:sp>
    </p:spTree>
    <p:extLst>
      <p:ext uri="{BB962C8B-B14F-4D97-AF65-F5344CB8AC3E}">
        <p14:creationId xmlns:p14="http://schemas.microsoft.com/office/powerpoint/2010/main" val="318300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Webpack</a:t>
            </a:r>
          </a:p>
        </p:txBody>
      </p:sp>
      <p:sp>
        <p:nvSpPr>
          <p:cNvPr id="4" name="Slide Number Placeholder 3"/>
          <p:cNvSpPr>
            <a:spLocks noGrp="1"/>
          </p:cNvSpPr>
          <p:nvPr>
            <p:ph type="sldNum" sz="quarter" idx="11"/>
          </p:nvPr>
        </p:nvSpPr>
        <p:spPr/>
        <p:txBody>
          <a:bodyPr/>
          <a:lstStyle/>
          <a:p>
            <a:fld id="{71F8F497-5311-4FE6-8037-E08A3EC20500}" type="slidenum">
              <a:rPr lang="en-US" smtClean="0"/>
              <a:t>26</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p:txBody>
          <a:bodyPr/>
          <a:lstStyle/>
          <a:p>
            <a:r>
              <a:rPr lang="en-US" dirty="0"/>
              <a:t>Compiles &amp; bundles multiple files down to a single file</a:t>
            </a:r>
          </a:p>
          <a:p>
            <a:r>
              <a:rPr lang="en-US" dirty="0"/>
              <a:t>Transforms ES6 to ES5</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5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ebpack Demo 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233170"/>
            <a:ext cx="9144000" cy="5143500"/>
          </a:xfrm>
          <a:prstGeom prst="rect">
            <a:avLst/>
          </a:prstGeom>
        </p:spPr>
      </p:pic>
      <p:sp>
        <p:nvSpPr>
          <p:cNvPr id="6" name="Title 1">
            <a:extLst>
              <a:ext uri="{FF2B5EF4-FFF2-40B4-BE49-F238E27FC236}">
                <a16:creationId xmlns:a16="http://schemas.microsoft.com/office/drawing/2014/main" id="{3ED67BB4-6A87-4E2F-A2E9-2608F75358CE}"/>
              </a:ext>
            </a:extLst>
          </p:cNvPr>
          <p:cNvSpPr>
            <a:spLocks noGrp="1"/>
          </p:cNvSpPr>
          <p:nvPr>
            <p:ph type="title"/>
          </p:nvPr>
        </p:nvSpPr>
        <p:spPr>
          <a:xfrm>
            <a:off x="869726" y="1"/>
            <a:ext cx="7683289" cy="860612"/>
          </a:xfrm>
        </p:spPr>
        <p:txBody>
          <a:bodyPr/>
          <a:lstStyle/>
          <a:p>
            <a:r>
              <a:rPr lang="en-US" dirty="0"/>
              <a:t>Webpack</a:t>
            </a:r>
          </a:p>
        </p:txBody>
      </p:sp>
      <p:pic>
        <p:nvPicPr>
          <p:cNvPr id="7" name="Picture 2" descr="https://raw.github.cerner.com/MPagesEcosystem/mpage-gaia/master/logo/logo-alpha.png">
            <a:extLst>
              <a:ext uri="{FF2B5EF4-FFF2-40B4-BE49-F238E27FC236}">
                <a16:creationId xmlns:a16="http://schemas.microsoft.com/office/drawing/2014/main" id="{783876D9-FD50-4844-A47E-0F6BF257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3751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3" presetClass="mediacall" presetSubtype="0" fill="hold" nodeType="afterEffect">
                                  <p:stCondLst>
                                    <p:cond delay="0"/>
                                  </p:stCondLst>
                                  <p:childTnLst>
                                    <p:cmd type="call" cmd="stop">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5362" objId="5"/>
        <p14:stopEvt time="21888" objId="5"/>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pack Dem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72210"/>
            <a:ext cx="9144000" cy="5143500"/>
          </a:xfrm>
          <a:prstGeom prst="rect">
            <a:avLst/>
          </a:prstGeom>
        </p:spPr>
      </p:pic>
      <p:sp>
        <p:nvSpPr>
          <p:cNvPr id="9" name="Title 1">
            <a:extLst>
              <a:ext uri="{FF2B5EF4-FFF2-40B4-BE49-F238E27FC236}">
                <a16:creationId xmlns:a16="http://schemas.microsoft.com/office/drawing/2014/main" id="{275667A2-A1DA-4DB6-A55D-96F2006FAA4F}"/>
              </a:ext>
            </a:extLst>
          </p:cNvPr>
          <p:cNvSpPr>
            <a:spLocks noGrp="1"/>
          </p:cNvSpPr>
          <p:nvPr>
            <p:ph type="title"/>
          </p:nvPr>
        </p:nvSpPr>
        <p:spPr>
          <a:xfrm>
            <a:off x="869726" y="1"/>
            <a:ext cx="7683289" cy="860612"/>
          </a:xfrm>
        </p:spPr>
        <p:txBody>
          <a:bodyPr/>
          <a:lstStyle/>
          <a:p>
            <a:r>
              <a:rPr lang="en-US" dirty="0"/>
              <a:t>Webpack</a:t>
            </a:r>
          </a:p>
        </p:txBody>
      </p:sp>
      <p:pic>
        <p:nvPicPr>
          <p:cNvPr id="10" name="Picture 2" descr="https://raw.github.cerner.com/MPagesEcosystem/mpage-gaia/master/logo/logo-alpha.png">
            <a:extLst>
              <a:ext uri="{FF2B5EF4-FFF2-40B4-BE49-F238E27FC236}">
                <a16:creationId xmlns:a16="http://schemas.microsoft.com/office/drawing/2014/main" id="{BEA39DF7-FA11-4D44-A21F-5D9F9AE3E8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899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3" presetClass="mediacall" presetSubtype="0" fill="hold" nodeType="clickEffect">
                                  <p:stCondLst>
                                    <p:cond delay="0"/>
                                  </p:stCondLst>
                                  <p:childTnLst>
                                    <p:cmd type="call" cmd="stop">
                                      <p:cBhvr>
                                        <p:cTn id="12" dur="1" fill="hold"/>
                                        <p:tgtEl>
                                          <p:spTgt spid="2"/>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0" objId="2"/>
        <p14:stopEvt time="20434" objId="2"/>
        <p14:playEvt time="27853" objId="2"/>
        <p14:stopEvt time="34090"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2</a:t>
            </a:fld>
            <a:endParaRPr lang="en-US" dirty="0"/>
          </a:p>
        </p:txBody>
      </p:sp>
      <p:pic>
        <p:nvPicPr>
          <p:cNvPr id="7" name="Picture 7">
            <a:extLst>
              <a:ext uri="{FF2B5EF4-FFF2-40B4-BE49-F238E27FC236}">
                <a16:creationId xmlns:a16="http://schemas.microsoft.com/office/drawing/2014/main" id="{E25EC5F0-9D5D-4C2A-9CDC-AB51FF818E0B}"/>
              </a:ext>
            </a:extLst>
          </p:cNvPr>
          <p:cNvPicPr>
            <a:picLocks noGrp="1" noChangeAspect="1"/>
          </p:cNvPicPr>
          <p:nvPr>
            <p:ph idx="1"/>
          </p:nvPr>
        </p:nvPicPr>
        <p:blipFill>
          <a:blip r:embed="rId3"/>
          <a:stretch>
            <a:fillRect/>
          </a:stretch>
        </p:blipFill>
        <p:spPr>
          <a:xfrm>
            <a:off x="375804" y="1456937"/>
            <a:ext cx="8310994" cy="4660321"/>
          </a:xfrm>
          <a:prstGeom prst="rect">
            <a:avLst/>
          </a:prstGeom>
        </p:spPr>
      </p:pic>
    </p:spTree>
    <p:extLst>
      <p:ext uri="{BB962C8B-B14F-4D97-AF65-F5344CB8AC3E}">
        <p14:creationId xmlns:p14="http://schemas.microsoft.com/office/powerpoint/2010/main" val="4137970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33170"/>
            <a:ext cx="9144000" cy="5143500"/>
          </a:xfrm>
          <a:prstGeom prst="rect">
            <a:avLst/>
          </a:prstGeom>
        </p:spPr>
      </p:pic>
      <p:sp>
        <p:nvSpPr>
          <p:cNvPr id="7" name="Title 1">
            <a:extLst>
              <a:ext uri="{FF2B5EF4-FFF2-40B4-BE49-F238E27FC236}">
                <a16:creationId xmlns:a16="http://schemas.microsoft.com/office/drawing/2014/main" id="{90490CF2-9FB6-4390-B521-5B5B97A78B2C}"/>
              </a:ext>
            </a:extLst>
          </p:cNvPr>
          <p:cNvSpPr>
            <a:spLocks noGrp="1"/>
          </p:cNvSpPr>
          <p:nvPr>
            <p:ph type="title"/>
          </p:nvPr>
        </p:nvSpPr>
        <p:spPr>
          <a:xfrm>
            <a:off x="869726" y="1"/>
            <a:ext cx="7683289" cy="860612"/>
          </a:xfrm>
        </p:spPr>
        <p:txBody>
          <a:bodyPr/>
          <a:lstStyle/>
          <a:p>
            <a:r>
              <a:rPr lang="en-US" dirty="0"/>
              <a:t>Webpack</a:t>
            </a:r>
          </a:p>
        </p:txBody>
      </p:sp>
      <p:pic>
        <p:nvPicPr>
          <p:cNvPr id="8" name="Picture 2" descr="https://raw.github.cerner.com/MPagesEcosystem/mpage-gaia/master/logo/logo-alpha.png">
            <a:extLst>
              <a:ext uri="{FF2B5EF4-FFF2-40B4-BE49-F238E27FC236}">
                <a16:creationId xmlns:a16="http://schemas.microsoft.com/office/drawing/2014/main" id="{C25E490C-3A5A-43E3-BDB0-E9DEDF422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Millennium Proxy &amp; Injector</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30</a:t>
            </a:fld>
            <a:endParaRPr lang="en-US"/>
          </a:p>
        </p:txBody>
      </p:sp>
    </p:spTree>
    <p:extLst>
      <p:ext uri="{BB962C8B-B14F-4D97-AF65-F5344CB8AC3E}">
        <p14:creationId xmlns:p14="http://schemas.microsoft.com/office/powerpoint/2010/main" val="3337852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31</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a:xfrm>
            <a:off x="322580" y="1280160"/>
            <a:ext cx="8224520" cy="4331746"/>
          </a:xfrm>
        </p:spPr>
        <p:txBody>
          <a:bodyPr/>
          <a:lstStyle/>
          <a:p>
            <a:r>
              <a:rPr lang="en-US" dirty="0"/>
              <a:t>Proxy allows us to connect to a Millennium domain through a URL</a:t>
            </a:r>
          </a:p>
          <a:p>
            <a:r>
              <a:rPr lang="en-US" dirty="0"/>
              <a:t>It also allows us to execute arbitrary CCL programs</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5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32</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8" name="Milproxy">
            <a:hlinkClick r:id="" action="ppaction://media"/>
            <a:extLst>
              <a:ext uri="{FF2B5EF4-FFF2-40B4-BE49-F238E27FC236}">
                <a16:creationId xmlns:a16="http://schemas.microsoft.com/office/drawing/2014/main" id="{8308F9DE-83E1-43D2-B4E2-3E296B12B7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182370"/>
            <a:ext cx="9144000" cy="5143500"/>
          </a:xfrm>
          <a:prstGeom prst="rect">
            <a:avLst/>
          </a:prstGeom>
        </p:spPr>
      </p:pic>
    </p:spTree>
    <p:extLst>
      <p:ext uri="{BB962C8B-B14F-4D97-AF65-F5344CB8AC3E}">
        <p14:creationId xmlns:p14="http://schemas.microsoft.com/office/powerpoint/2010/main" val="13727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DA44D4-44C9-4B9A-A2A2-B94A85886DB3}"/>
              </a:ext>
            </a:extLst>
          </p:cNvPr>
          <p:cNvPicPr>
            <a:picLocks noChangeAspect="1"/>
          </p:cNvPicPr>
          <p:nvPr/>
        </p:nvPicPr>
        <p:blipFill>
          <a:blip r:embed="rId4"/>
          <a:stretch>
            <a:fillRect/>
          </a:stretch>
        </p:blipFill>
        <p:spPr>
          <a:xfrm>
            <a:off x="0" y="1295121"/>
            <a:ext cx="9144000" cy="5143500"/>
          </a:xfrm>
          <a:prstGeom prst="rect">
            <a:avLst/>
          </a:prstGeom>
        </p:spPr>
      </p:pic>
    </p:spTree>
    <p:extLst>
      <p:ext uri="{BB962C8B-B14F-4D97-AF65-F5344CB8AC3E}">
        <p14:creationId xmlns:p14="http://schemas.microsoft.com/office/powerpoint/2010/main" val="229206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34</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a:xfrm>
            <a:off x="322580" y="1280160"/>
            <a:ext cx="8224520" cy="4331746"/>
          </a:xfrm>
        </p:spPr>
        <p:txBody>
          <a:bodyPr/>
          <a:lstStyle/>
          <a:p>
            <a:r>
              <a:rPr lang="en-US" dirty="0"/>
              <a:t>Injector allows us to inject custom scripts into existing HTTP calls.</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93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s://www.cerner.com/-/media/Cerner-Media-folder/Home-Page/logo-2x.ashx?la=en&amp;hash=BC8406D09620541FFB525E9C27687C750297C604"/>
          <p:cNvPicPr>
            <a:picLocks noChangeAspect="1" noChangeArrowheads="1"/>
          </p:cNvPicPr>
          <p:nvPr/>
        </p:nvPicPr>
        <p:blipFill rotWithShape="1">
          <a:blip r:embed="rId4">
            <a:extLst>
              <a:ext uri="{28A0092B-C50C-407E-A947-70E740481C1C}">
                <a14:useLocalDpi xmlns:a14="http://schemas.microsoft.com/office/drawing/2010/main" val="0"/>
              </a:ext>
            </a:extLst>
          </a:blip>
          <a:srcRect r="69606"/>
          <a:stretch/>
        </p:blipFill>
        <p:spPr bwMode="auto">
          <a:xfrm>
            <a:off x="6268029" y="2477281"/>
            <a:ext cx="1566869" cy="1340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90652" y="4000214"/>
            <a:ext cx="1569660"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0D94D2"/>
                </a:solidFill>
                <a:latin typeface="Arial" pitchFamily="34" charset="0"/>
                <a:ea typeface="ＭＳ Ｐゴシック" pitchFamily="34" charset="-128"/>
              </a:rPr>
              <a:t>Browser</a:t>
            </a:r>
          </a:p>
        </p:txBody>
      </p:sp>
      <p:sp>
        <p:nvSpPr>
          <p:cNvPr id="6" name="TextBox 5"/>
          <p:cNvSpPr txBox="1"/>
          <p:nvPr/>
        </p:nvSpPr>
        <p:spPr>
          <a:xfrm>
            <a:off x="5491978" y="4000214"/>
            <a:ext cx="3050835"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0D94D2"/>
                </a:solidFill>
                <a:latin typeface="Arial" pitchFamily="34" charset="0"/>
                <a:ea typeface="ＭＳ Ｐゴシック" pitchFamily="34" charset="-128"/>
              </a:rPr>
              <a:t>Millennium Proxy</a:t>
            </a:r>
          </a:p>
        </p:txBody>
      </p:sp>
      <p:sp>
        <p:nvSpPr>
          <p:cNvPr id="3" name="Right Arrow 2"/>
          <p:cNvSpPr/>
          <p:nvPr/>
        </p:nvSpPr>
        <p:spPr>
          <a:xfrm>
            <a:off x="3226637" y="3311434"/>
            <a:ext cx="2628900" cy="506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2700" b="1" dirty="0">
              <a:solidFill>
                <a:srgbClr val="FFFFFF"/>
              </a:solidFill>
              <a:latin typeface="Arial"/>
            </a:endParaRPr>
          </a:p>
        </p:txBody>
      </p:sp>
      <p:sp>
        <p:nvSpPr>
          <p:cNvPr id="8" name="Rectangle 7"/>
          <p:cNvSpPr/>
          <p:nvPr/>
        </p:nvSpPr>
        <p:spPr>
          <a:xfrm>
            <a:off x="3571453" y="1663495"/>
            <a:ext cx="2439518" cy="456087"/>
          </a:xfrm>
          <a:prstGeom prst="rect">
            <a:avLst/>
          </a:prstGeom>
        </p:spPr>
        <p:txBody>
          <a:bodyPr wrap="square">
            <a:spAutoFit/>
          </a:bodyPr>
          <a:lstStyle/>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html</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head</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3B3B3B"/>
                </a:solidFill>
                <a:latin typeface="Consolas" panose="020B0609020204030204" pitchFamily="49" charset="0"/>
                <a:ea typeface="ＭＳ Ｐゴシック" pitchFamily="34" charset="-128"/>
              </a:rPr>
              <a:t>    </a:t>
            </a: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title</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My Page</a:t>
            </a: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title</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p:txBody>
      </p:sp>
      <p:sp>
        <p:nvSpPr>
          <p:cNvPr id="9" name="Rectangle 8"/>
          <p:cNvSpPr/>
          <p:nvPr/>
        </p:nvSpPr>
        <p:spPr>
          <a:xfrm>
            <a:off x="3571453" y="2038869"/>
            <a:ext cx="3475733" cy="698589"/>
          </a:xfrm>
          <a:prstGeom prst="rect">
            <a:avLst/>
          </a:prstGeom>
        </p:spPr>
        <p:txBody>
          <a:bodyPr wrap="square">
            <a:spAutoFit/>
          </a:bodyPr>
          <a:lstStyle/>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head</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body</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body</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html</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93D41"/>
                </a:solidFill>
                <a:latin typeface="Arial" pitchFamily="34" charset="0"/>
                <a:ea typeface="ＭＳ Ｐゴシック" pitchFamily="34" charset="-128"/>
              </a:rPr>
              <a:t> </a:t>
            </a:r>
          </a:p>
        </p:txBody>
      </p:sp>
      <p:sp>
        <p:nvSpPr>
          <p:cNvPr id="10" name="Right Arrow 9"/>
          <p:cNvSpPr/>
          <p:nvPr/>
        </p:nvSpPr>
        <p:spPr>
          <a:xfrm flipH="1">
            <a:off x="3226637" y="2661046"/>
            <a:ext cx="2628900" cy="506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2700" b="1" dirty="0">
              <a:solidFill>
                <a:srgbClr val="FFFFFF"/>
              </a:solidFill>
              <a:latin typeface="Arial"/>
            </a:endParaRPr>
          </a:p>
        </p:txBody>
      </p:sp>
      <p:sp>
        <p:nvSpPr>
          <p:cNvPr id="4" name="TextBox 3"/>
          <p:cNvSpPr txBox="1"/>
          <p:nvPr/>
        </p:nvSpPr>
        <p:spPr>
          <a:xfrm>
            <a:off x="3825296" y="3817620"/>
            <a:ext cx="1300356"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393D41"/>
                </a:solidFill>
                <a:latin typeface="Arial" pitchFamily="34" charset="0"/>
                <a:ea typeface="ＭＳ Ｐゴシック" pitchFamily="34" charset="-128"/>
              </a:rPr>
              <a:t>MPage</a:t>
            </a:r>
          </a:p>
        </p:txBody>
      </p:sp>
      <p:pic>
        <p:nvPicPr>
          <p:cNvPr id="11266" name="Picture 2" descr="Image result for netscape navigator">
            <a:extLst>
              <a:ext uri="{FF2B5EF4-FFF2-40B4-BE49-F238E27FC236}">
                <a16:creationId xmlns:a16="http://schemas.microsoft.com/office/drawing/2014/main" id="{4A5FC57D-2E6F-476A-A65B-A584F7D68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182" y="227115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61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594" y="2895279"/>
            <a:ext cx="7495096" cy="323165"/>
          </a:xfrm>
          <a:prstGeom prst="rect">
            <a:avLst/>
          </a:prstGeom>
          <a:ln>
            <a:solidFill>
              <a:schemeClr val="accent2"/>
            </a:solidFill>
          </a:ln>
        </p:spPr>
        <p:txBody>
          <a:bodyPr wrap="square">
            <a:spAutoFit/>
          </a:bodyPr>
          <a:lstStyle/>
          <a:p>
            <a:pPr defTabSz="685800" fontAlgn="base">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script</a:t>
            </a: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963DFF"/>
                </a:solidFill>
                <a:latin typeface="Consolas" panose="020B0609020204030204" pitchFamily="49" charset="0"/>
                <a:ea typeface="ＭＳ Ｐゴシック" pitchFamily="34" charset="-128"/>
              </a:rPr>
              <a:t>src</a:t>
            </a:r>
            <a:r>
              <a:rPr lang="en-US" altLang="en-US" sz="1500" dirty="0">
                <a:solidFill>
                  <a:srgbClr val="3B3B3B"/>
                </a:solidFill>
                <a:latin typeface="Consolas" panose="020B0609020204030204" pitchFamily="49" charset="0"/>
                <a:ea typeface="ＭＳ Ｐゴシック" pitchFamily="34" charset="-128"/>
              </a:rPr>
              <a:t>=</a:t>
            </a:r>
            <a:r>
              <a:rPr lang="en-US" altLang="en-US" sz="1500" dirty="0">
                <a:solidFill>
                  <a:srgbClr val="666666"/>
                </a:solidFill>
                <a:latin typeface="Consolas" panose="020B0609020204030204" pitchFamily="49" charset="0"/>
                <a:ea typeface="ＭＳ Ｐゴシック" pitchFamily="34" charset="-128"/>
              </a:rPr>
              <a:t>"myInjectedScript.js"</a:t>
            </a: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963DFF"/>
                </a:solidFill>
                <a:latin typeface="Consolas" panose="020B0609020204030204" pitchFamily="49" charset="0"/>
                <a:ea typeface="ＭＳ Ｐゴシック" pitchFamily="34" charset="-128"/>
              </a:rPr>
              <a:t>type</a:t>
            </a:r>
            <a:r>
              <a:rPr lang="en-US" altLang="en-US" sz="1500" dirty="0">
                <a:solidFill>
                  <a:srgbClr val="3B3B3B"/>
                </a:solidFill>
                <a:latin typeface="Consolas" panose="020B0609020204030204" pitchFamily="49" charset="0"/>
                <a:ea typeface="ＭＳ Ｐゴシック" pitchFamily="34" charset="-128"/>
              </a:rPr>
              <a:t>=</a:t>
            </a:r>
            <a:r>
              <a:rPr lang="en-US" altLang="en-US" sz="1500" dirty="0">
                <a:solidFill>
                  <a:srgbClr val="666666"/>
                </a:solidFill>
                <a:latin typeface="Consolas" panose="020B0609020204030204" pitchFamily="49" charset="0"/>
                <a:ea typeface="ＭＳ Ｐゴシック" pitchFamily="34" charset="-128"/>
              </a:rPr>
              <a:t>"text/javascript"</a:t>
            </a:r>
            <a:r>
              <a:rPr lang="en-US" altLang="en-US" sz="1500" dirty="0">
                <a:solidFill>
                  <a:srgbClr val="3B3B3B"/>
                </a:solidFill>
                <a:latin typeface="Consolas" panose="020B0609020204030204" pitchFamily="49" charset="0"/>
                <a:ea typeface="ＭＳ Ｐゴシック" pitchFamily="34" charset="-128"/>
              </a:rPr>
              <a:t>&gt;&lt;/</a:t>
            </a:r>
            <a:r>
              <a:rPr lang="en-US" altLang="en-US" sz="1500" dirty="0">
                <a:solidFill>
                  <a:srgbClr val="016CFF"/>
                </a:solidFill>
                <a:latin typeface="Consolas" panose="020B0609020204030204" pitchFamily="49" charset="0"/>
                <a:ea typeface="ＭＳ Ｐゴシック" pitchFamily="34" charset="-128"/>
              </a:rPr>
              <a:t>script</a:t>
            </a:r>
            <a:r>
              <a:rPr lang="en-US" altLang="en-US" sz="1500" dirty="0">
                <a:solidFill>
                  <a:srgbClr val="3B3B3B"/>
                </a:solidFill>
                <a:latin typeface="Consolas" panose="020B0609020204030204" pitchFamily="49" charset="0"/>
                <a:ea typeface="ＭＳ Ｐゴシック" pitchFamily="34" charset="-128"/>
              </a:rPr>
              <a:t>&gt; </a:t>
            </a:r>
            <a:endParaRPr lang="en-US" sz="1500" b="1" dirty="0">
              <a:solidFill>
                <a:srgbClr val="393D41"/>
              </a:solidFill>
              <a:latin typeface="Arial" pitchFamily="34" charset="0"/>
              <a:ea typeface="ＭＳ Ｐゴシック" pitchFamily="34" charset="-128"/>
            </a:endParaRPr>
          </a:p>
        </p:txBody>
      </p:sp>
      <p:sp>
        <p:nvSpPr>
          <p:cNvPr id="4" name="Rectangle 3"/>
          <p:cNvSpPr/>
          <p:nvPr/>
        </p:nvSpPr>
        <p:spPr>
          <a:xfrm>
            <a:off x="914963" y="2225908"/>
            <a:ext cx="6534806" cy="784830"/>
          </a:xfrm>
          <a:prstGeom prst="rect">
            <a:avLst/>
          </a:prstGeom>
        </p:spPr>
        <p:txBody>
          <a:bodyPr wrap="square">
            <a:spAutoFit/>
          </a:bodyPr>
          <a:lstStyle/>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html</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head</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title</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My Page</a:t>
            </a: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title</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p:txBody>
      </p:sp>
      <p:sp>
        <p:nvSpPr>
          <p:cNvPr id="5" name="Rectangle 4"/>
          <p:cNvSpPr/>
          <p:nvPr/>
        </p:nvSpPr>
        <p:spPr>
          <a:xfrm>
            <a:off x="914963" y="3105552"/>
            <a:ext cx="4572000" cy="1246495"/>
          </a:xfrm>
          <a:prstGeom prst="rect">
            <a:avLst/>
          </a:prstGeom>
        </p:spPr>
        <p:txBody>
          <a:bodyPr>
            <a:spAutoFit/>
          </a:bodyPr>
          <a:lstStyle/>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head</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body</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body</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html</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93D41"/>
                </a:solidFill>
                <a:latin typeface="Arial" pitchFamily="34" charset="0"/>
                <a:ea typeface="ＭＳ Ｐゴシック" pitchFamily="34" charset="-128"/>
              </a:rPr>
              <a:t> </a:t>
            </a:r>
          </a:p>
        </p:txBody>
      </p:sp>
    </p:spTree>
    <p:extLst>
      <p:ext uri="{BB962C8B-B14F-4D97-AF65-F5344CB8AC3E}">
        <p14:creationId xmlns:p14="http://schemas.microsoft.com/office/powerpoint/2010/main" val="3256683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37</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1713028-9654-4604-AAA5-AC57FE0649B4}"/>
              </a:ext>
            </a:extLst>
          </p:cNvPr>
          <p:cNvPicPr>
            <a:picLocks noChangeAspect="1"/>
          </p:cNvPicPr>
          <p:nvPr/>
        </p:nvPicPr>
        <p:blipFill>
          <a:blip r:embed="rId4"/>
          <a:stretch>
            <a:fillRect/>
          </a:stretch>
        </p:blipFill>
        <p:spPr>
          <a:xfrm>
            <a:off x="0" y="1343413"/>
            <a:ext cx="9144000" cy="4705429"/>
          </a:xfrm>
          <a:prstGeom prst="rect">
            <a:avLst/>
          </a:prstGeom>
        </p:spPr>
      </p:pic>
    </p:spTree>
    <p:extLst>
      <p:ext uri="{BB962C8B-B14F-4D97-AF65-F5344CB8AC3E}">
        <p14:creationId xmlns:p14="http://schemas.microsoft.com/office/powerpoint/2010/main" val="41575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A6D266-069E-44A3-B11A-992885DFA04F}"/>
              </a:ext>
            </a:extLst>
          </p:cNvPr>
          <p:cNvPicPr>
            <a:picLocks noChangeAspect="1"/>
          </p:cNvPicPr>
          <p:nvPr/>
        </p:nvPicPr>
        <p:blipFill>
          <a:blip r:embed="rId4"/>
          <a:stretch>
            <a:fillRect/>
          </a:stretch>
        </p:blipFill>
        <p:spPr>
          <a:xfrm>
            <a:off x="0" y="1403034"/>
            <a:ext cx="9144000" cy="4647833"/>
          </a:xfrm>
          <a:prstGeom prst="rect">
            <a:avLst/>
          </a:prstGeom>
        </p:spPr>
      </p:pic>
    </p:spTree>
    <p:extLst>
      <p:ext uri="{BB962C8B-B14F-4D97-AF65-F5344CB8AC3E}">
        <p14:creationId xmlns:p14="http://schemas.microsoft.com/office/powerpoint/2010/main" val="22029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3</a:t>
            </a:fld>
            <a:endParaRPr lang="en-US" dirty="0"/>
          </a:p>
        </p:txBody>
      </p:sp>
      <p:sp>
        <p:nvSpPr>
          <p:cNvPr id="5" name="Text Placeholder 4"/>
          <p:cNvSpPr>
            <a:spLocks noGrp="1"/>
          </p:cNvSpPr>
          <p:nvPr>
            <p:ph type="body" sz="quarter" idx="12"/>
          </p:nvPr>
        </p:nvSpPr>
        <p:spPr/>
        <p:txBody>
          <a:bodyPr/>
          <a:lstStyle/>
          <a:p>
            <a:r>
              <a:rPr lang="en-US" dirty="0"/>
              <a:t>Update existing code or add new changes</a:t>
            </a:r>
          </a:p>
          <a:p>
            <a:r>
              <a:rPr lang="en-US" dirty="0"/>
              <a:t>Compile it to a single file</a:t>
            </a:r>
          </a:p>
          <a:p>
            <a:r>
              <a:rPr lang="en-US" dirty="0"/>
              <a:t>Add code to a static content</a:t>
            </a:r>
          </a:p>
          <a:p>
            <a:r>
              <a:rPr lang="en-US" dirty="0"/>
              <a:t>Build the static content</a:t>
            </a:r>
          </a:p>
          <a:p>
            <a:r>
              <a:rPr lang="en-US" dirty="0"/>
              <a:t>Copy to a domain</a:t>
            </a:r>
          </a:p>
          <a:p>
            <a:r>
              <a:rPr lang="en-US" dirty="0"/>
              <a:t>Refresh the MPage view</a:t>
            </a:r>
          </a:p>
          <a:p>
            <a:r>
              <a:rPr lang="en-US" dirty="0"/>
              <a:t>Test</a:t>
            </a:r>
          </a:p>
          <a:p>
            <a:r>
              <a:rPr lang="en-US" dirty="0"/>
              <a:t>Repeat</a:t>
            </a:r>
          </a:p>
        </p:txBody>
      </p:sp>
    </p:spTree>
    <p:extLst>
      <p:ext uri="{BB962C8B-B14F-4D97-AF65-F5344CB8AC3E}">
        <p14:creationId xmlns:p14="http://schemas.microsoft.com/office/powerpoint/2010/main" val="2278305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2377FF-A577-46C5-AB63-2171A04B63E1}"/>
              </a:ext>
            </a:extLst>
          </p:cNvPr>
          <p:cNvPicPr>
            <a:picLocks noChangeAspect="1"/>
          </p:cNvPicPr>
          <p:nvPr/>
        </p:nvPicPr>
        <p:blipFill>
          <a:blip r:embed="rId4"/>
          <a:stretch>
            <a:fillRect/>
          </a:stretch>
        </p:blipFill>
        <p:spPr>
          <a:xfrm>
            <a:off x="342465" y="2581275"/>
            <a:ext cx="8210550" cy="1047750"/>
          </a:xfrm>
          <a:prstGeom prst="rect">
            <a:avLst/>
          </a:prstGeom>
          <a:ln>
            <a:solidFill>
              <a:srgbClr val="FF0000"/>
            </a:solidFill>
          </a:ln>
        </p:spPr>
      </p:pic>
    </p:spTree>
    <p:extLst>
      <p:ext uri="{BB962C8B-B14F-4D97-AF65-F5344CB8AC3E}">
        <p14:creationId xmlns:p14="http://schemas.microsoft.com/office/powerpoint/2010/main" val="17410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40</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7AA198-88C1-4658-A038-D8604F5936B4}"/>
              </a:ext>
            </a:extLst>
          </p:cNvPr>
          <p:cNvPicPr>
            <a:picLocks noChangeAspect="1"/>
          </p:cNvPicPr>
          <p:nvPr/>
        </p:nvPicPr>
        <p:blipFill>
          <a:blip r:embed="rId4"/>
          <a:stretch>
            <a:fillRect/>
          </a:stretch>
        </p:blipFill>
        <p:spPr>
          <a:xfrm>
            <a:off x="274320" y="1135801"/>
            <a:ext cx="8138160" cy="5112599"/>
          </a:xfrm>
          <a:prstGeom prst="rect">
            <a:avLst/>
          </a:prstGeom>
        </p:spPr>
      </p:pic>
    </p:spTree>
    <p:extLst>
      <p:ext uri="{BB962C8B-B14F-4D97-AF65-F5344CB8AC3E}">
        <p14:creationId xmlns:p14="http://schemas.microsoft.com/office/powerpoint/2010/main" val="193529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877B0-6326-4D16-93A2-D4CEE6856348}"/>
              </a:ext>
            </a:extLst>
          </p:cNvPr>
          <p:cNvSpPr>
            <a:spLocks noGrp="1"/>
          </p:cNvSpPr>
          <p:nvPr>
            <p:ph type="title"/>
          </p:nvPr>
        </p:nvSpPr>
        <p:spPr/>
        <p:txBody>
          <a:bodyPr/>
          <a:lstStyle/>
          <a:p>
            <a:r>
              <a:rPr lang="en-US" dirty="0"/>
              <a:t>Live Dev</a:t>
            </a:r>
          </a:p>
        </p:txBody>
      </p:sp>
      <p:sp>
        <p:nvSpPr>
          <p:cNvPr id="3" name="Slide Number Placeholder 2">
            <a:extLst>
              <a:ext uri="{FF2B5EF4-FFF2-40B4-BE49-F238E27FC236}">
                <a16:creationId xmlns:a16="http://schemas.microsoft.com/office/drawing/2014/main" id="{6AB8FD40-87E5-45E6-B799-3B4696E5C715}"/>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41</a:t>
            </a:fld>
            <a:endParaRPr lang="en-US"/>
          </a:p>
        </p:txBody>
      </p:sp>
    </p:spTree>
    <p:extLst>
      <p:ext uri="{BB962C8B-B14F-4D97-AF65-F5344CB8AC3E}">
        <p14:creationId xmlns:p14="http://schemas.microsoft.com/office/powerpoint/2010/main" val="2935510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42</a:t>
            </a:fld>
            <a:endParaRPr lang="en-US" dirty="0"/>
          </a:p>
        </p:txBody>
      </p:sp>
      <p:sp>
        <p:nvSpPr>
          <p:cNvPr id="5" name="Text Placeholder 4">
            <a:extLst>
              <a:ext uri="{FF2B5EF4-FFF2-40B4-BE49-F238E27FC236}">
                <a16:creationId xmlns:a16="http://schemas.microsoft.com/office/drawing/2014/main" id="{2AFB467E-D97A-47E4-B338-BE2CEB9313CF}"/>
              </a:ext>
            </a:extLst>
          </p:cNvPr>
          <p:cNvSpPr>
            <a:spLocks noGrp="1"/>
          </p:cNvSpPr>
          <p:nvPr>
            <p:ph type="body" sz="quarter" idx="12"/>
          </p:nvPr>
        </p:nvSpPr>
        <p:spPr/>
        <p:txBody>
          <a:bodyPr/>
          <a:lstStyle/>
          <a:p>
            <a:r>
              <a:rPr lang="en-US" dirty="0"/>
              <a:t>Takes care of configuring Millennium Proxy and auto injects the code.</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13285DC-0593-4DF2-9916-425553180FE0}"/>
              </a:ext>
            </a:extLst>
          </p:cNvPr>
          <p:cNvPicPr>
            <a:picLocks noChangeAspect="1"/>
          </p:cNvPicPr>
          <p:nvPr/>
        </p:nvPicPr>
        <p:blipFill>
          <a:blip r:embed="rId4"/>
          <a:stretch>
            <a:fillRect/>
          </a:stretch>
        </p:blipFill>
        <p:spPr>
          <a:xfrm>
            <a:off x="0" y="1816954"/>
            <a:ext cx="9144000" cy="3224091"/>
          </a:xfrm>
          <a:prstGeom prst="rect">
            <a:avLst/>
          </a:prstGeom>
        </p:spPr>
      </p:pic>
    </p:spTree>
    <p:extLst>
      <p:ext uri="{BB962C8B-B14F-4D97-AF65-F5344CB8AC3E}">
        <p14:creationId xmlns:p14="http://schemas.microsoft.com/office/powerpoint/2010/main" val="292431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44</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1A40C4-D033-42F4-9BBE-C72B2325ECDC}"/>
              </a:ext>
            </a:extLst>
          </p:cNvPr>
          <p:cNvPicPr>
            <a:picLocks noChangeAspect="1"/>
          </p:cNvPicPr>
          <p:nvPr/>
        </p:nvPicPr>
        <p:blipFill>
          <a:blip r:embed="rId4"/>
          <a:stretch>
            <a:fillRect/>
          </a:stretch>
        </p:blipFill>
        <p:spPr>
          <a:xfrm>
            <a:off x="0" y="1915020"/>
            <a:ext cx="9144000" cy="3027959"/>
          </a:xfrm>
          <a:prstGeom prst="rect">
            <a:avLst/>
          </a:prstGeom>
        </p:spPr>
      </p:pic>
    </p:spTree>
    <p:extLst>
      <p:ext uri="{BB962C8B-B14F-4D97-AF65-F5344CB8AC3E}">
        <p14:creationId xmlns:p14="http://schemas.microsoft.com/office/powerpoint/2010/main" val="428808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45</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42D2A9-3E05-444C-8B48-CA2C589FBE7A}"/>
              </a:ext>
            </a:extLst>
          </p:cNvPr>
          <p:cNvPicPr>
            <a:picLocks noChangeAspect="1"/>
          </p:cNvPicPr>
          <p:nvPr/>
        </p:nvPicPr>
        <p:blipFill>
          <a:blip r:embed="rId4"/>
          <a:stretch>
            <a:fillRect/>
          </a:stretch>
        </p:blipFill>
        <p:spPr>
          <a:xfrm>
            <a:off x="0" y="1290478"/>
            <a:ext cx="9144000" cy="1001168"/>
          </a:xfrm>
          <a:prstGeom prst="rect">
            <a:avLst/>
          </a:prstGeom>
        </p:spPr>
      </p:pic>
      <p:pic>
        <p:nvPicPr>
          <p:cNvPr id="7" name="Picture 6">
            <a:extLst>
              <a:ext uri="{FF2B5EF4-FFF2-40B4-BE49-F238E27FC236}">
                <a16:creationId xmlns:a16="http://schemas.microsoft.com/office/drawing/2014/main" id="{9C4ED78B-9B2D-482E-86E3-8A82F488617E}"/>
              </a:ext>
            </a:extLst>
          </p:cNvPr>
          <p:cNvPicPr>
            <a:picLocks noChangeAspect="1"/>
          </p:cNvPicPr>
          <p:nvPr/>
        </p:nvPicPr>
        <p:blipFill>
          <a:blip r:embed="rId5"/>
          <a:stretch>
            <a:fillRect/>
          </a:stretch>
        </p:blipFill>
        <p:spPr>
          <a:xfrm>
            <a:off x="747712" y="2428775"/>
            <a:ext cx="7648575" cy="4009846"/>
          </a:xfrm>
          <a:prstGeom prst="rect">
            <a:avLst/>
          </a:prstGeom>
        </p:spPr>
      </p:pic>
      <p:pic>
        <p:nvPicPr>
          <p:cNvPr id="8" name="Picture 7">
            <a:extLst>
              <a:ext uri="{FF2B5EF4-FFF2-40B4-BE49-F238E27FC236}">
                <a16:creationId xmlns:a16="http://schemas.microsoft.com/office/drawing/2014/main" id="{F0CE993A-BD50-4F0A-BD7B-AF30709C4763}"/>
              </a:ext>
            </a:extLst>
          </p:cNvPr>
          <p:cNvPicPr>
            <a:picLocks noChangeAspect="1"/>
          </p:cNvPicPr>
          <p:nvPr/>
        </p:nvPicPr>
        <p:blipFill>
          <a:blip r:embed="rId6"/>
          <a:stretch>
            <a:fillRect/>
          </a:stretch>
        </p:blipFill>
        <p:spPr>
          <a:xfrm>
            <a:off x="0" y="1134653"/>
            <a:ext cx="9144000" cy="5303968"/>
          </a:xfrm>
          <a:prstGeom prst="rect">
            <a:avLst/>
          </a:prstGeom>
        </p:spPr>
      </p:pic>
      <p:pic>
        <p:nvPicPr>
          <p:cNvPr id="11" name="Picture 10">
            <a:extLst>
              <a:ext uri="{FF2B5EF4-FFF2-40B4-BE49-F238E27FC236}">
                <a16:creationId xmlns:a16="http://schemas.microsoft.com/office/drawing/2014/main" id="{69C5522C-66D5-4394-B0C1-6BE9282C87B4}"/>
              </a:ext>
            </a:extLst>
          </p:cNvPr>
          <p:cNvPicPr>
            <a:picLocks noChangeAspect="1"/>
          </p:cNvPicPr>
          <p:nvPr/>
        </p:nvPicPr>
        <p:blipFill>
          <a:blip r:embed="rId7"/>
          <a:stretch>
            <a:fillRect/>
          </a:stretch>
        </p:blipFill>
        <p:spPr>
          <a:xfrm>
            <a:off x="16202" y="1079611"/>
            <a:ext cx="9111593" cy="5724135"/>
          </a:xfrm>
          <a:prstGeom prst="rect">
            <a:avLst/>
          </a:prstGeom>
        </p:spPr>
      </p:pic>
    </p:spTree>
    <p:extLst>
      <p:ext uri="{BB962C8B-B14F-4D97-AF65-F5344CB8AC3E}">
        <p14:creationId xmlns:p14="http://schemas.microsoft.com/office/powerpoint/2010/main" val="112698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46</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37BCEF1-4F10-4090-8501-E4C2D787B3DA}"/>
              </a:ext>
            </a:extLst>
          </p:cNvPr>
          <p:cNvPicPr>
            <a:picLocks noChangeAspect="1"/>
          </p:cNvPicPr>
          <p:nvPr/>
        </p:nvPicPr>
        <p:blipFill>
          <a:blip r:embed="rId4"/>
          <a:stretch>
            <a:fillRect/>
          </a:stretch>
        </p:blipFill>
        <p:spPr>
          <a:xfrm>
            <a:off x="0" y="1125023"/>
            <a:ext cx="9144000" cy="5053688"/>
          </a:xfrm>
          <a:prstGeom prst="rect">
            <a:avLst/>
          </a:prstGeom>
        </p:spPr>
      </p:pic>
    </p:spTree>
    <p:extLst>
      <p:ext uri="{BB962C8B-B14F-4D97-AF65-F5344CB8AC3E}">
        <p14:creationId xmlns:p14="http://schemas.microsoft.com/office/powerpoint/2010/main" val="333026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Help</a:t>
            </a:r>
          </a:p>
        </p:txBody>
      </p:sp>
      <p:sp>
        <p:nvSpPr>
          <p:cNvPr id="4" name="Slide Number Placeholder 3"/>
          <p:cNvSpPr>
            <a:spLocks noGrp="1"/>
          </p:cNvSpPr>
          <p:nvPr>
            <p:ph type="sldNum" sz="quarter" idx="11"/>
          </p:nvPr>
        </p:nvSpPr>
        <p:spPr/>
        <p:txBody>
          <a:bodyPr/>
          <a:lstStyle/>
          <a:p>
            <a:fld id="{71F8F497-5311-4FE6-8037-E08A3EC20500}" type="slidenum">
              <a:rPr lang="en-US" smtClean="0"/>
              <a:t>47</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6CB0BE-B75F-4655-8308-EF75E27C46B7}"/>
              </a:ext>
            </a:extLst>
          </p:cNvPr>
          <p:cNvPicPr>
            <a:picLocks noChangeAspect="1"/>
          </p:cNvPicPr>
          <p:nvPr/>
        </p:nvPicPr>
        <p:blipFill>
          <a:blip r:embed="rId4"/>
          <a:stretch>
            <a:fillRect/>
          </a:stretch>
        </p:blipFill>
        <p:spPr>
          <a:xfrm>
            <a:off x="1021495" y="1085372"/>
            <a:ext cx="7054632" cy="5353249"/>
          </a:xfrm>
          <a:prstGeom prst="rect">
            <a:avLst/>
          </a:prstGeom>
        </p:spPr>
      </p:pic>
    </p:spTree>
    <p:extLst>
      <p:ext uri="{BB962C8B-B14F-4D97-AF65-F5344CB8AC3E}">
        <p14:creationId xmlns:p14="http://schemas.microsoft.com/office/powerpoint/2010/main" val="37992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Help</a:t>
            </a:r>
          </a:p>
        </p:txBody>
      </p:sp>
      <p:sp>
        <p:nvSpPr>
          <p:cNvPr id="4" name="Slide Number Placeholder 3"/>
          <p:cNvSpPr>
            <a:spLocks noGrp="1"/>
          </p:cNvSpPr>
          <p:nvPr>
            <p:ph type="sldNum" sz="quarter" idx="11"/>
          </p:nvPr>
        </p:nvSpPr>
        <p:spPr/>
        <p:txBody>
          <a:bodyPr/>
          <a:lstStyle/>
          <a:p>
            <a:fld id="{71F8F497-5311-4FE6-8037-E08A3EC20500}" type="slidenum">
              <a:rPr lang="en-US" smtClean="0"/>
              <a:t>48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392B563-BED0-408D-BF92-33E503356224}"/>
              </a:ext>
            </a:extLst>
          </p:cNvPr>
          <p:cNvPicPr>
            <a:picLocks noChangeAspect="1"/>
          </p:cNvPicPr>
          <p:nvPr/>
        </p:nvPicPr>
        <p:blipFill>
          <a:blip r:embed="rId4"/>
          <a:stretch>
            <a:fillRect/>
          </a:stretch>
        </p:blipFill>
        <p:spPr>
          <a:xfrm>
            <a:off x="309667" y="1801596"/>
            <a:ext cx="8243349" cy="3893575"/>
          </a:xfrm>
          <a:prstGeom prst="rect">
            <a:avLst/>
          </a:prstGeom>
        </p:spPr>
      </p:pic>
    </p:spTree>
    <p:extLst>
      <p:ext uri="{BB962C8B-B14F-4D97-AF65-F5344CB8AC3E}">
        <p14:creationId xmlns:p14="http://schemas.microsoft.com/office/powerpoint/2010/main" val="3773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4</a:t>
            </a:fld>
            <a:endParaRPr lang="en-US" dirty="0"/>
          </a:p>
        </p:txBody>
      </p:sp>
      <p:sp>
        <p:nvSpPr>
          <p:cNvPr id="5" name="Text Placeholder 4"/>
          <p:cNvSpPr>
            <a:spLocks noGrp="1"/>
          </p:cNvSpPr>
          <p:nvPr>
            <p:ph type="body" sz="quarter" idx="12"/>
          </p:nvPr>
        </p:nvSpPr>
        <p:spPr/>
        <p:txBody>
          <a:bodyPr/>
          <a:lstStyle/>
          <a:p>
            <a:r>
              <a:rPr lang="en-US" dirty="0"/>
              <a:t>Create a development ecosystem with predefined goals</a:t>
            </a:r>
          </a:p>
          <a:p>
            <a:r>
              <a:rPr lang="en-US" dirty="0"/>
              <a:t>Make it easier for continuous development</a:t>
            </a:r>
          </a:p>
          <a:p>
            <a:r>
              <a:rPr lang="en-US" dirty="0"/>
              <a:t>Can be exposed to clients for custom component development</a:t>
            </a:r>
          </a:p>
          <a:p>
            <a:r>
              <a:rPr lang="en-US" dirty="0"/>
              <a:t>Reap the same benefits as our own development paradigm</a:t>
            </a:r>
          </a:p>
        </p:txBody>
      </p:sp>
    </p:spTree>
    <p:extLst>
      <p:ext uri="{BB962C8B-B14F-4D97-AF65-F5344CB8AC3E}">
        <p14:creationId xmlns:p14="http://schemas.microsoft.com/office/powerpoint/2010/main" val="313749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E4A6EE-798A-4FB3-BA35-FA56DF61CCA8}"/>
              </a:ext>
            </a:extLst>
          </p:cNvPr>
          <p:cNvSpPr>
            <a:spLocks noGrp="1"/>
          </p:cNvSpPr>
          <p:nvPr>
            <p:ph type="sldNum" sz="quarter" idx="11"/>
          </p:nvPr>
        </p:nvSpPr>
        <p:spPr/>
        <p:txBody>
          <a:bodyPr/>
          <a:lstStyle/>
          <a:p>
            <a:fld id="{71F8F497-5311-4FE6-8037-E08A3EC20500}" type="slidenum">
              <a:rPr lang="en-US" smtClean="0"/>
              <a:t>49</a:t>
            </a:fld>
            <a:endParaRPr lang="en-US"/>
          </a:p>
        </p:txBody>
      </p:sp>
      <p:pic>
        <p:nvPicPr>
          <p:cNvPr id="12" name="Content Placeholder 11">
            <a:extLst>
              <a:ext uri="{FF2B5EF4-FFF2-40B4-BE49-F238E27FC236}">
                <a16:creationId xmlns:a16="http://schemas.microsoft.com/office/drawing/2014/main" id="{ACDA5CC2-8DF2-4810-A757-74584E1A88FA}"/>
              </a:ext>
            </a:extLst>
          </p:cNvPr>
          <p:cNvPicPr>
            <a:picLocks noGrp="1" noChangeAspect="1"/>
          </p:cNvPicPr>
          <p:nvPr>
            <p:ph idx="1"/>
          </p:nvPr>
        </p:nvPicPr>
        <p:blipFill>
          <a:blip r:embed="rId3"/>
          <a:stretch>
            <a:fillRect/>
          </a:stretch>
        </p:blipFill>
        <p:spPr>
          <a:xfrm>
            <a:off x="944887" y="1086896"/>
            <a:ext cx="6908793" cy="5446187"/>
          </a:xfrm>
          <a:prstGeom prst="rect">
            <a:avLst/>
          </a:prstGeom>
        </p:spPr>
      </p:pic>
      <p:sp>
        <p:nvSpPr>
          <p:cNvPr id="10" name="Title 1">
            <a:extLst>
              <a:ext uri="{FF2B5EF4-FFF2-40B4-BE49-F238E27FC236}">
                <a16:creationId xmlns:a16="http://schemas.microsoft.com/office/drawing/2014/main" id="{087F04DF-E41E-4468-B296-E01BF46F2782}"/>
              </a:ext>
            </a:extLst>
          </p:cNvPr>
          <p:cNvSpPr>
            <a:spLocks noGrp="1"/>
          </p:cNvSpPr>
          <p:nvPr>
            <p:ph type="title"/>
          </p:nvPr>
        </p:nvSpPr>
        <p:spPr>
          <a:xfrm>
            <a:off x="869727" y="1"/>
            <a:ext cx="7683289" cy="860612"/>
          </a:xfrm>
        </p:spPr>
        <p:txBody>
          <a:bodyPr/>
          <a:lstStyle/>
          <a:p>
            <a:r>
              <a:rPr lang="en-US" dirty="0"/>
              <a:t>Help</a:t>
            </a:r>
          </a:p>
        </p:txBody>
      </p:sp>
      <p:pic>
        <p:nvPicPr>
          <p:cNvPr id="11" name="Picture 2" descr="https://raw.github.cerner.com/MPagesEcosystem/mpage-gaia/master/logo/logo-alpha.png">
            <a:extLst>
              <a:ext uri="{FF2B5EF4-FFF2-40B4-BE49-F238E27FC236}">
                <a16:creationId xmlns:a16="http://schemas.microsoft.com/office/drawing/2014/main" id="{7718011E-F3E8-4915-8EE6-9E71269BA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48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CF14-245D-46BE-8623-18760CEE4AD3}"/>
              </a:ext>
            </a:extLst>
          </p:cNvPr>
          <p:cNvSpPr>
            <a:spLocks noGrp="1"/>
          </p:cNvSpPr>
          <p:nvPr>
            <p:ph type="title"/>
          </p:nvPr>
        </p:nvSpPr>
        <p:spPr/>
        <p:txBody>
          <a:bodyPr/>
          <a:lstStyle/>
          <a:p>
            <a:r>
              <a:rPr lang="en-US" dirty="0"/>
              <a:t>MPages Fusion</a:t>
            </a:r>
            <a:br>
              <a:rPr lang="en-US" dirty="0"/>
            </a:br>
            <a:r>
              <a:rPr lang="en-US" dirty="0"/>
              <a:t>Code companion</a:t>
            </a:r>
          </a:p>
        </p:txBody>
      </p:sp>
    </p:spTree>
    <p:extLst>
      <p:ext uri="{BB962C8B-B14F-4D97-AF65-F5344CB8AC3E}">
        <p14:creationId xmlns:p14="http://schemas.microsoft.com/office/powerpoint/2010/main" val="2999484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51</a:t>
            </a:fld>
            <a:endParaRPr lang="en-US" dirty="0"/>
          </a:p>
        </p:txBody>
      </p:sp>
      <p:sp>
        <p:nvSpPr>
          <p:cNvPr id="6" name="Content Placeholder 5">
            <a:extLst>
              <a:ext uri="{FF2B5EF4-FFF2-40B4-BE49-F238E27FC236}">
                <a16:creationId xmlns:a16="http://schemas.microsoft.com/office/drawing/2014/main" id="{7F6DBCFA-93AD-42E4-95F2-6E7DDE74DF7F}"/>
              </a:ext>
            </a:extLst>
          </p:cNvPr>
          <p:cNvSpPr>
            <a:spLocks noGrp="1"/>
          </p:cNvSpPr>
          <p:nvPr>
            <p:ph idx="1"/>
          </p:nvPr>
        </p:nvSpPr>
        <p:spPr/>
        <p:txBody>
          <a:bodyPr/>
          <a:lstStyle/>
          <a:p>
            <a:r>
              <a:rPr lang="en-US" dirty="0"/>
              <a:t>Highly inconsistent code base</a:t>
            </a:r>
          </a:p>
          <a:p>
            <a:r>
              <a:rPr lang="en-US" dirty="0"/>
              <a:t>Inconsistency led to duplication</a:t>
            </a:r>
          </a:p>
          <a:p>
            <a:r>
              <a:rPr lang="en-US" dirty="0"/>
              <a:t>Lack of standard modules and interfaces that developers can leverage</a:t>
            </a:r>
          </a:p>
        </p:txBody>
      </p:sp>
    </p:spTree>
    <p:extLst>
      <p:ext uri="{BB962C8B-B14F-4D97-AF65-F5344CB8AC3E}">
        <p14:creationId xmlns:p14="http://schemas.microsoft.com/office/powerpoint/2010/main" val="3249318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52</a:t>
            </a:fld>
            <a:endParaRPr lang="en-US" dirty="0"/>
          </a:p>
        </p:txBody>
      </p:sp>
      <p:pic>
        <p:nvPicPr>
          <p:cNvPr id="3074" name="Picture 7" descr="image003">
            <a:extLst>
              <a:ext uri="{FF2B5EF4-FFF2-40B4-BE49-F238E27FC236}">
                <a16:creationId xmlns:a16="http://schemas.microsoft.com/office/drawing/2014/main" id="{88AD69BF-F3D2-4DCD-945B-9182ACA25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75" y="1861846"/>
            <a:ext cx="4047808" cy="60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B6F300C-AC16-4D5C-B722-A9B00EB4030A}"/>
              </a:ext>
            </a:extLst>
          </p:cNvPr>
          <p:cNvPicPr>
            <a:picLocks noChangeAspect="1"/>
          </p:cNvPicPr>
          <p:nvPr/>
        </p:nvPicPr>
        <p:blipFill>
          <a:blip r:embed="rId4"/>
          <a:stretch>
            <a:fillRect/>
          </a:stretch>
        </p:blipFill>
        <p:spPr>
          <a:xfrm>
            <a:off x="431483" y="2808922"/>
            <a:ext cx="8255315" cy="625158"/>
          </a:xfrm>
          <a:prstGeom prst="rect">
            <a:avLst/>
          </a:prstGeom>
        </p:spPr>
      </p:pic>
      <p:pic>
        <p:nvPicPr>
          <p:cNvPr id="7" name="Picture 6">
            <a:extLst>
              <a:ext uri="{FF2B5EF4-FFF2-40B4-BE49-F238E27FC236}">
                <a16:creationId xmlns:a16="http://schemas.microsoft.com/office/drawing/2014/main" id="{99443B9B-2B16-41C2-A8DD-7C1EC39C0407}"/>
              </a:ext>
            </a:extLst>
          </p:cNvPr>
          <p:cNvPicPr>
            <a:picLocks noChangeAspect="1"/>
          </p:cNvPicPr>
          <p:nvPr/>
        </p:nvPicPr>
        <p:blipFill>
          <a:blip r:embed="rId5"/>
          <a:stretch>
            <a:fillRect/>
          </a:stretch>
        </p:blipFill>
        <p:spPr>
          <a:xfrm>
            <a:off x="431483" y="3772128"/>
            <a:ext cx="8255315" cy="383082"/>
          </a:xfrm>
          <a:prstGeom prst="rect">
            <a:avLst/>
          </a:prstGeom>
        </p:spPr>
      </p:pic>
    </p:spTree>
    <p:extLst>
      <p:ext uri="{BB962C8B-B14F-4D97-AF65-F5344CB8AC3E}">
        <p14:creationId xmlns:p14="http://schemas.microsoft.com/office/powerpoint/2010/main" val="30591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0"/>
            <a:ext cx="8221546" cy="860612"/>
          </a:xfrm>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53</a:t>
            </a:fld>
            <a:endParaRPr lang="en-US" dirty="0"/>
          </a:p>
        </p:txBody>
      </p:sp>
      <p:sp>
        <p:nvSpPr>
          <p:cNvPr id="6" name="Content Placeholder 5">
            <a:extLst>
              <a:ext uri="{FF2B5EF4-FFF2-40B4-BE49-F238E27FC236}">
                <a16:creationId xmlns:a16="http://schemas.microsoft.com/office/drawing/2014/main" id="{7F6DBCFA-93AD-42E4-95F2-6E7DDE74DF7F}"/>
              </a:ext>
            </a:extLst>
          </p:cNvPr>
          <p:cNvSpPr>
            <a:spLocks noGrp="1"/>
          </p:cNvSpPr>
          <p:nvPr>
            <p:ph idx="1"/>
          </p:nvPr>
        </p:nvSpPr>
        <p:spPr/>
        <p:txBody>
          <a:bodyPr/>
          <a:lstStyle/>
          <a:p>
            <a:r>
              <a:rPr lang="en-US" dirty="0"/>
              <a:t>Create a standard set of controls</a:t>
            </a:r>
          </a:p>
          <a:p>
            <a:r>
              <a:rPr lang="en-US" dirty="0"/>
              <a:t>Have consistent styles</a:t>
            </a:r>
          </a:p>
          <a:p>
            <a:r>
              <a:rPr lang="en-US" dirty="0"/>
              <a:t>Should be responsive</a:t>
            </a:r>
          </a:p>
          <a:p>
            <a:r>
              <a:rPr lang="en-US" dirty="0"/>
              <a:t>Performant</a:t>
            </a:r>
          </a:p>
          <a:p>
            <a:r>
              <a:rPr lang="en-US" dirty="0"/>
              <a:t>Plug ‘n play</a:t>
            </a:r>
          </a:p>
          <a:p>
            <a:endParaRPr lang="en-US" dirty="0"/>
          </a:p>
        </p:txBody>
      </p:sp>
    </p:spTree>
    <p:extLst>
      <p:ext uri="{BB962C8B-B14F-4D97-AF65-F5344CB8AC3E}">
        <p14:creationId xmlns:p14="http://schemas.microsoft.com/office/powerpoint/2010/main" val="844219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0"/>
            <a:ext cx="8221546" cy="860612"/>
          </a:xfrm>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54</a:t>
            </a:fld>
            <a:endParaRPr lang="en-US" dirty="0"/>
          </a:p>
        </p:txBody>
      </p:sp>
      <p:pic>
        <p:nvPicPr>
          <p:cNvPr id="5" name="Picture 2" descr="https://raw.github.cerner.com/DiscernABU/MPageFusion/master/build/fusion-logo.png">
            <a:extLst>
              <a:ext uri="{FF2B5EF4-FFF2-40B4-BE49-F238E27FC236}">
                <a16:creationId xmlns:a16="http://schemas.microsoft.com/office/drawing/2014/main" id="{928A20AC-ADA9-423D-9015-642BC96AFF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94383" y="1586212"/>
            <a:ext cx="5855079" cy="2049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E0F368-CBD0-470C-8EF3-00AF7020200D}"/>
              </a:ext>
            </a:extLst>
          </p:cNvPr>
          <p:cNvSpPr/>
          <p:nvPr/>
        </p:nvSpPr>
        <p:spPr>
          <a:xfrm>
            <a:off x="533661" y="4361089"/>
            <a:ext cx="8340835" cy="830997"/>
          </a:xfrm>
          <a:prstGeom prst="rect">
            <a:avLst/>
          </a:prstGeom>
        </p:spPr>
        <p:txBody>
          <a:bodyPr wrap="square">
            <a:spAutoFit/>
          </a:bodyPr>
          <a:lstStyle/>
          <a:p>
            <a:pPr lvl="0" fontAlgn="auto">
              <a:spcBef>
                <a:spcPts val="0"/>
              </a:spcBef>
              <a:spcAft>
                <a:spcPts val="0"/>
              </a:spcAft>
              <a:defRPr/>
            </a:pPr>
            <a:r>
              <a:rPr lang="en-US" sz="2400" b="0" dirty="0">
                <a:solidFill>
                  <a:schemeClr val="accent1"/>
                </a:solidFill>
              </a:rPr>
              <a:t>Fusion </a:t>
            </a:r>
            <a:r>
              <a:rPr lang="en-US" sz="2400" b="0" dirty="0"/>
              <a:t>is a code-companion library of </a:t>
            </a:r>
            <a:r>
              <a:rPr lang="en-US" sz="2400" b="0" dirty="0">
                <a:solidFill>
                  <a:schemeClr val="accent1"/>
                </a:solidFill>
              </a:rPr>
              <a:t>reusable</a:t>
            </a:r>
            <a:r>
              <a:rPr lang="en-US" sz="2400" b="0" dirty="0"/>
              <a:t> UI elements that are </a:t>
            </a:r>
            <a:r>
              <a:rPr lang="en-US" sz="2400" b="0" dirty="0">
                <a:solidFill>
                  <a:schemeClr val="accent1"/>
                </a:solidFill>
              </a:rPr>
              <a:t>responsive</a:t>
            </a:r>
            <a:r>
              <a:rPr lang="en-US" sz="2400" b="0" dirty="0"/>
              <a:t> and </a:t>
            </a:r>
            <a:r>
              <a:rPr lang="en-US" sz="2400" b="0" dirty="0">
                <a:solidFill>
                  <a:schemeClr val="accent1"/>
                </a:solidFill>
              </a:rPr>
              <a:t>aligned</a:t>
            </a:r>
            <a:r>
              <a:rPr lang="en-US" sz="2400" b="0" dirty="0"/>
              <a:t> with Cerner standard style.</a:t>
            </a:r>
          </a:p>
        </p:txBody>
      </p:sp>
    </p:spTree>
    <p:extLst>
      <p:ext uri="{BB962C8B-B14F-4D97-AF65-F5344CB8AC3E}">
        <p14:creationId xmlns:p14="http://schemas.microsoft.com/office/powerpoint/2010/main" val="404127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240" y="1"/>
            <a:ext cx="7648776" cy="860612"/>
          </a:xfrm>
        </p:spPr>
        <p:txBody>
          <a:bodyPr>
            <a:normAutofit/>
          </a:bodyPr>
          <a:lstStyle/>
          <a:p>
            <a:r>
              <a:rPr lang="en-US" dirty="0"/>
              <a:t>Consistency</a:t>
            </a:r>
          </a:p>
        </p:txBody>
      </p:sp>
      <p:sp>
        <p:nvSpPr>
          <p:cNvPr id="4" name="Slide Number Placeholder 3"/>
          <p:cNvSpPr>
            <a:spLocks noGrp="1"/>
          </p:cNvSpPr>
          <p:nvPr>
            <p:ph type="sldNum" sz="quarter" idx="11"/>
          </p:nvPr>
        </p:nvSpPr>
        <p:spPr/>
        <p:txBody>
          <a:bodyPr/>
          <a:lstStyle/>
          <a:p>
            <a:fld id="{71F8F497-5311-4FE6-8037-E08A3EC20500}" type="slidenum">
              <a:rPr lang="en-US" smtClean="0"/>
              <a:t>55</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1350F3-59E5-4535-8853-7A47A6AD56DC}"/>
              </a:ext>
            </a:extLst>
          </p:cNvPr>
          <p:cNvPicPr>
            <a:picLocks noChangeAspect="1"/>
          </p:cNvPicPr>
          <p:nvPr/>
        </p:nvPicPr>
        <p:blipFill>
          <a:blip r:embed="rId4"/>
          <a:stretch>
            <a:fillRect/>
          </a:stretch>
        </p:blipFill>
        <p:spPr>
          <a:xfrm>
            <a:off x="0" y="1345019"/>
            <a:ext cx="9144000" cy="754201"/>
          </a:xfrm>
          <a:prstGeom prst="rect">
            <a:avLst/>
          </a:prstGeom>
        </p:spPr>
      </p:pic>
      <p:pic>
        <p:nvPicPr>
          <p:cNvPr id="7" name="Picture 6">
            <a:extLst>
              <a:ext uri="{FF2B5EF4-FFF2-40B4-BE49-F238E27FC236}">
                <a16:creationId xmlns:a16="http://schemas.microsoft.com/office/drawing/2014/main" id="{2F42ECD0-39B5-4750-A1E8-44E0452C803A}"/>
              </a:ext>
            </a:extLst>
          </p:cNvPr>
          <p:cNvPicPr>
            <a:picLocks noChangeAspect="1"/>
          </p:cNvPicPr>
          <p:nvPr/>
        </p:nvPicPr>
        <p:blipFill>
          <a:blip r:embed="rId5"/>
          <a:stretch>
            <a:fillRect/>
          </a:stretch>
        </p:blipFill>
        <p:spPr>
          <a:xfrm>
            <a:off x="0" y="2265102"/>
            <a:ext cx="9144000" cy="765211"/>
          </a:xfrm>
          <a:prstGeom prst="rect">
            <a:avLst/>
          </a:prstGeom>
        </p:spPr>
      </p:pic>
      <p:pic>
        <p:nvPicPr>
          <p:cNvPr id="9" name="Picture 8">
            <a:extLst>
              <a:ext uri="{FF2B5EF4-FFF2-40B4-BE49-F238E27FC236}">
                <a16:creationId xmlns:a16="http://schemas.microsoft.com/office/drawing/2014/main" id="{FEC96346-E279-4DC8-B1B6-1472CFC054A4}"/>
              </a:ext>
            </a:extLst>
          </p:cNvPr>
          <p:cNvPicPr>
            <a:picLocks noChangeAspect="1"/>
          </p:cNvPicPr>
          <p:nvPr/>
        </p:nvPicPr>
        <p:blipFill>
          <a:blip r:embed="rId6"/>
          <a:stretch>
            <a:fillRect/>
          </a:stretch>
        </p:blipFill>
        <p:spPr>
          <a:xfrm>
            <a:off x="0" y="3280706"/>
            <a:ext cx="9144000" cy="1045336"/>
          </a:xfrm>
          <a:prstGeom prst="rect">
            <a:avLst/>
          </a:prstGeom>
        </p:spPr>
      </p:pic>
      <p:pic>
        <p:nvPicPr>
          <p:cNvPr id="10" name="Picture 9">
            <a:extLst>
              <a:ext uri="{FF2B5EF4-FFF2-40B4-BE49-F238E27FC236}">
                <a16:creationId xmlns:a16="http://schemas.microsoft.com/office/drawing/2014/main" id="{66D83751-5371-4761-9A28-E13A309512AD}"/>
              </a:ext>
            </a:extLst>
          </p:cNvPr>
          <p:cNvPicPr>
            <a:picLocks noChangeAspect="1"/>
          </p:cNvPicPr>
          <p:nvPr/>
        </p:nvPicPr>
        <p:blipFill>
          <a:blip r:embed="rId7"/>
          <a:stretch>
            <a:fillRect/>
          </a:stretch>
        </p:blipFill>
        <p:spPr>
          <a:xfrm>
            <a:off x="0" y="4576435"/>
            <a:ext cx="9144000" cy="824415"/>
          </a:xfrm>
          <a:prstGeom prst="rect">
            <a:avLst/>
          </a:prstGeom>
        </p:spPr>
      </p:pic>
      <p:pic>
        <p:nvPicPr>
          <p:cNvPr id="11" name="Picture 10">
            <a:extLst>
              <a:ext uri="{FF2B5EF4-FFF2-40B4-BE49-F238E27FC236}">
                <a16:creationId xmlns:a16="http://schemas.microsoft.com/office/drawing/2014/main" id="{51AB2F92-3361-440D-AE39-390EAAF209EB}"/>
              </a:ext>
            </a:extLst>
          </p:cNvPr>
          <p:cNvPicPr>
            <a:picLocks noChangeAspect="1"/>
          </p:cNvPicPr>
          <p:nvPr/>
        </p:nvPicPr>
        <p:blipFill>
          <a:blip r:embed="rId8"/>
          <a:stretch>
            <a:fillRect/>
          </a:stretch>
        </p:blipFill>
        <p:spPr>
          <a:xfrm>
            <a:off x="0" y="5547940"/>
            <a:ext cx="9144000" cy="743590"/>
          </a:xfrm>
          <a:prstGeom prst="rect">
            <a:avLst/>
          </a:prstGeom>
        </p:spPr>
      </p:pic>
    </p:spTree>
    <p:extLst>
      <p:ext uri="{BB962C8B-B14F-4D97-AF65-F5344CB8AC3E}">
        <p14:creationId xmlns:p14="http://schemas.microsoft.com/office/powerpoint/2010/main" val="19685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240" y="1"/>
            <a:ext cx="7648776" cy="860612"/>
          </a:xfrm>
        </p:spPr>
        <p:txBody>
          <a:bodyPr>
            <a:normAutofit/>
          </a:bodyPr>
          <a:lstStyle/>
          <a:p>
            <a:r>
              <a:rPr lang="en-US" dirty="0"/>
              <a:t>Responsive</a:t>
            </a:r>
          </a:p>
        </p:txBody>
      </p:sp>
      <p:sp>
        <p:nvSpPr>
          <p:cNvPr id="4" name="Slide Number Placeholder 3"/>
          <p:cNvSpPr>
            <a:spLocks noGrp="1"/>
          </p:cNvSpPr>
          <p:nvPr>
            <p:ph type="sldNum" sz="quarter" idx="11"/>
          </p:nvPr>
        </p:nvSpPr>
        <p:spPr/>
        <p:txBody>
          <a:bodyPr/>
          <a:lstStyle/>
          <a:p>
            <a:fld id="{71F8F497-5311-4FE6-8037-E08A3EC20500}" type="slidenum">
              <a:rPr lang="en-US" smtClean="0"/>
              <a:t>56</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679448-4AA8-4C88-BA69-720B50C6645B}"/>
              </a:ext>
            </a:extLst>
          </p:cNvPr>
          <p:cNvPicPr>
            <a:picLocks noChangeAspect="1"/>
          </p:cNvPicPr>
          <p:nvPr/>
        </p:nvPicPr>
        <p:blipFill>
          <a:blip r:embed="rId4"/>
          <a:stretch>
            <a:fillRect/>
          </a:stretch>
        </p:blipFill>
        <p:spPr>
          <a:xfrm>
            <a:off x="1899920" y="1395329"/>
            <a:ext cx="5521920" cy="1354757"/>
          </a:xfrm>
          <a:prstGeom prst="rect">
            <a:avLst/>
          </a:prstGeom>
        </p:spPr>
      </p:pic>
      <p:pic>
        <p:nvPicPr>
          <p:cNvPr id="8" name="Picture 7">
            <a:extLst>
              <a:ext uri="{FF2B5EF4-FFF2-40B4-BE49-F238E27FC236}">
                <a16:creationId xmlns:a16="http://schemas.microsoft.com/office/drawing/2014/main" id="{7424FD73-43AE-482A-85C8-8F5A943FCA7E}"/>
              </a:ext>
            </a:extLst>
          </p:cNvPr>
          <p:cNvPicPr>
            <a:picLocks noChangeAspect="1"/>
          </p:cNvPicPr>
          <p:nvPr/>
        </p:nvPicPr>
        <p:blipFill>
          <a:blip r:embed="rId5"/>
          <a:stretch>
            <a:fillRect/>
          </a:stretch>
        </p:blipFill>
        <p:spPr>
          <a:xfrm>
            <a:off x="1914207" y="3010482"/>
            <a:ext cx="5521921" cy="1128318"/>
          </a:xfrm>
          <a:prstGeom prst="rect">
            <a:avLst/>
          </a:prstGeom>
        </p:spPr>
      </p:pic>
      <p:pic>
        <p:nvPicPr>
          <p:cNvPr id="12" name="Picture 11">
            <a:extLst>
              <a:ext uri="{FF2B5EF4-FFF2-40B4-BE49-F238E27FC236}">
                <a16:creationId xmlns:a16="http://schemas.microsoft.com/office/drawing/2014/main" id="{E557FFD8-4433-4429-AC52-D9A3ABA23B95}"/>
              </a:ext>
            </a:extLst>
          </p:cNvPr>
          <p:cNvPicPr>
            <a:picLocks noChangeAspect="1"/>
          </p:cNvPicPr>
          <p:nvPr/>
        </p:nvPicPr>
        <p:blipFill>
          <a:blip r:embed="rId6"/>
          <a:stretch>
            <a:fillRect/>
          </a:stretch>
        </p:blipFill>
        <p:spPr>
          <a:xfrm>
            <a:off x="1928495" y="4399196"/>
            <a:ext cx="5507633" cy="1301960"/>
          </a:xfrm>
          <a:prstGeom prst="rect">
            <a:avLst/>
          </a:prstGeom>
        </p:spPr>
      </p:pic>
    </p:spTree>
    <p:extLst>
      <p:ext uri="{BB962C8B-B14F-4D97-AF65-F5344CB8AC3E}">
        <p14:creationId xmlns:p14="http://schemas.microsoft.com/office/powerpoint/2010/main" val="38951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Reusable</a:t>
            </a:r>
          </a:p>
        </p:txBody>
      </p:sp>
      <p:sp>
        <p:nvSpPr>
          <p:cNvPr id="4" name="Slide Number Placeholder 3"/>
          <p:cNvSpPr>
            <a:spLocks noGrp="1"/>
          </p:cNvSpPr>
          <p:nvPr>
            <p:ph type="sldNum" sz="quarter" idx="11"/>
          </p:nvPr>
        </p:nvSpPr>
        <p:spPr>
          <a:xfrm>
            <a:off x="8553016" y="6208231"/>
            <a:ext cx="375397" cy="365125"/>
          </a:xfrm>
        </p:spPr>
        <p:txBody>
          <a:bodyPr/>
          <a:lstStyle/>
          <a:p>
            <a:fld id="{71F8F497-5311-4FE6-8037-E08A3EC20500}" type="slidenum">
              <a:rPr lang="en-US" smtClean="0"/>
              <a:t>57</a:t>
            </a:fld>
            <a:endParaRPr lang="en-US" dirty="0"/>
          </a:p>
        </p:txBody>
      </p:sp>
      <p:sp>
        <p:nvSpPr>
          <p:cNvPr id="7" name="Content Placeholder 6">
            <a:extLst>
              <a:ext uri="{FF2B5EF4-FFF2-40B4-BE49-F238E27FC236}">
                <a16:creationId xmlns:a16="http://schemas.microsoft.com/office/drawing/2014/main" id="{63485E8E-0478-42CD-9D38-8B6E1FBF6A13}"/>
              </a:ext>
            </a:extLst>
          </p:cNvPr>
          <p:cNvSpPr>
            <a:spLocks noGrp="1"/>
          </p:cNvSpPr>
          <p:nvPr>
            <p:ph sz="quarter" idx="13"/>
          </p:nvPr>
        </p:nvSpPr>
        <p:spPr>
          <a:xfrm>
            <a:off x="291857" y="1209040"/>
            <a:ext cx="4038541" cy="4788946"/>
          </a:xfrm>
        </p:spPr>
        <p:txBody>
          <a:bodyPr/>
          <a:lstStyle/>
          <a:p>
            <a:r>
              <a:rPr lang="en-US" dirty="0"/>
              <a:t>More than 60 standard controls</a:t>
            </a:r>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EE796BC-622C-4F78-AFDA-C489CE86CFAC}"/>
              </a:ext>
            </a:extLst>
          </p:cNvPr>
          <p:cNvPicPr>
            <a:picLocks noChangeAspect="1"/>
          </p:cNvPicPr>
          <p:nvPr/>
        </p:nvPicPr>
        <p:blipFill>
          <a:blip r:embed="rId4"/>
          <a:stretch>
            <a:fillRect/>
          </a:stretch>
        </p:blipFill>
        <p:spPr>
          <a:xfrm>
            <a:off x="291857" y="2119677"/>
            <a:ext cx="6532775" cy="3531230"/>
          </a:xfrm>
          <a:prstGeom prst="rect">
            <a:avLst/>
          </a:prstGeom>
          <a:effectLst>
            <a:outerShdw blurRad="50800" dist="38100" dir="10800000" algn="r" rotWithShape="0">
              <a:prstClr val="black">
                <a:alpha val="40000"/>
              </a:prstClr>
            </a:outerShdw>
          </a:effectLst>
        </p:spPr>
      </p:pic>
      <p:pic>
        <p:nvPicPr>
          <p:cNvPr id="29" name="Picture 28">
            <a:extLst>
              <a:ext uri="{FF2B5EF4-FFF2-40B4-BE49-F238E27FC236}">
                <a16:creationId xmlns:a16="http://schemas.microsoft.com/office/drawing/2014/main" id="{DE56668D-1FA9-403D-9DAE-94D3CB09C1B1}"/>
              </a:ext>
            </a:extLst>
          </p:cNvPr>
          <p:cNvPicPr>
            <a:picLocks noChangeAspect="1"/>
          </p:cNvPicPr>
          <p:nvPr/>
        </p:nvPicPr>
        <p:blipFill>
          <a:blip r:embed="rId5"/>
          <a:stretch>
            <a:fillRect/>
          </a:stretch>
        </p:blipFill>
        <p:spPr>
          <a:xfrm>
            <a:off x="456826" y="2414194"/>
            <a:ext cx="6947555" cy="3752108"/>
          </a:xfrm>
          <a:prstGeom prst="rect">
            <a:avLst/>
          </a:prstGeom>
          <a:effectLst>
            <a:outerShdw blurRad="50800" dist="38100" dir="13500000" algn="br" rotWithShape="0">
              <a:prstClr val="black">
                <a:alpha val="40000"/>
              </a:prstClr>
            </a:outerShdw>
          </a:effectLst>
        </p:spPr>
      </p:pic>
      <p:pic>
        <p:nvPicPr>
          <p:cNvPr id="30" name="Picture 29">
            <a:extLst>
              <a:ext uri="{FF2B5EF4-FFF2-40B4-BE49-F238E27FC236}">
                <a16:creationId xmlns:a16="http://schemas.microsoft.com/office/drawing/2014/main" id="{C8C1404C-A483-4483-9226-83A70D5CA301}"/>
              </a:ext>
            </a:extLst>
          </p:cNvPr>
          <p:cNvPicPr>
            <a:picLocks noChangeAspect="1"/>
          </p:cNvPicPr>
          <p:nvPr/>
        </p:nvPicPr>
        <p:blipFill>
          <a:blip r:embed="rId6"/>
          <a:stretch>
            <a:fillRect/>
          </a:stretch>
        </p:blipFill>
        <p:spPr>
          <a:xfrm>
            <a:off x="569948" y="2621104"/>
            <a:ext cx="7626285" cy="1264188"/>
          </a:xfrm>
          <a:prstGeom prst="rect">
            <a:avLst/>
          </a:prstGeom>
          <a:effectLst>
            <a:outerShdw blurRad="50800" dist="38100" dir="13500000" algn="br" rotWithShape="0">
              <a:prstClr val="black">
                <a:alpha val="40000"/>
              </a:prstClr>
            </a:outerShdw>
          </a:effectLst>
        </p:spPr>
      </p:pic>
      <p:pic>
        <p:nvPicPr>
          <p:cNvPr id="31" name="Picture 30">
            <a:extLst>
              <a:ext uri="{FF2B5EF4-FFF2-40B4-BE49-F238E27FC236}">
                <a16:creationId xmlns:a16="http://schemas.microsoft.com/office/drawing/2014/main" id="{7BA1F1E7-9961-46A3-937C-BF949EE40080}"/>
              </a:ext>
            </a:extLst>
          </p:cNvPr>
          <p:cNvPicPr>
            <a:picLocks noChangeAspect="1"/>
          </p:cNvPicPr>
          <p:nvPr/>
        </p:nvPicPr>
        <p:blipFill>
          <a:blip r:embed="rId7"/>
          <a:stretch>
            <a:fillRect/>
          </a:stretch>
        </p:blipFill>
        <p:spPr>
          <a:xfrm>
            <a:off x="569947" y="4092202"/>
            <a:ext cx="7175128" cy="1691108"/>
          </a:xfrm>
          <a:prstGeom prst="rect">
            <a:avLst/>
          </a:prstGeom>
          <a:effectLst>
            <a:outerShdw blurRad="50800" dist="38100" dir="13500000" algn="br" rotWithShape="0">
              <a:prstClr val="black">
                <a:alpha val="40000"/>
              </a:prstClr>
            </a:outerShdw>
          </a:effectLst>
        </p:spPr>
      </p:pic>
      <p:pic>
        <p:nvPicPr>
          <p:cNvPr id="32" name="Picture 31">
            <a:extLst>
              <a:ext uri="{FF2B5EF4-FFF2-40B4-BE49-F238E27FC236}">
                <a16:creationId xmlns:a16="http://schemas.microsoft.com/office/drawing/2014/main" id="{85D245E9-CADA-4750-85EF-F115C30DF6E1}"/>
              </a:ext>
            </a:extLst>
          </p:cNvPr>
          <p:cNvPicPr>
            <a:picLocks noChangeAspect="1"/>
          </p:cNvPicPr>
          <p:nvPr/>
        </p:nvPicPr>
        <p:blipFill>
          <a:blip r:embed="rId8"/>
          <a:stretch>
            <a:fillRect/>
          </a:stretch>
        </p:blipFill>
        <p:spPr>
          <a:xfrm>
            <a:off x="782115" y="2202922"/>
            <a:ext cx="4629352" cy="3845389"/>
          </a:xfrm>
          <a:prstGeom prst="rect">
            <a:avLst/>
          </a:prstGeom>
          <a:effectLst>
            <a:outerShdw blurRad="50800" dist="38100" dir="13500000" algn="br" rotWithShape="0">
              <a:prstClr val="black">
                <a:alpha val="40000"/>
              </a:prstClr>
            </a:outerShdw>
          </a:effectLst>
        </p:spPr>
      </p:pic>
      <p:pic>
        <p:nvPicPr>
          <p:cNvPr id="33" name="Picture 32">
            <a:extLst>
              <a:ext uri="{FF2B5EF4-FFF2-40B4-BE49-F238E27FC236}">
                <a16:creationId xmlns:a16="http://schemas.microsoft.com/office/drawing/2014/main" id="{D03AEC4A-3326-4B26-B32B-00889EB663D3}"/>
              </a:ext>
            </a:extLst>
          </p:cNvPr>
          <p:cNvPicPr>
            <a:picLocks noChangeAspect="1"/>
          </p:cNvPicPr>
          <p:nvPr/>
        </p:nvPicPr>
        <p:blipFill>
          <a:blip r:embed="rId9"/>
          <a:stretch>
            <a:fillRect/>
          </a:stretch>
        </p:blipFill>
        <p:spPr>
          <a:xfrm>
            <a:off x="935508" y="2533504"/>
            <a:ext cx="4503671" cy="3716856"/>
          </a:xfrm>
          <a:prstGeom prst="rect">
            <a:avLst/>
          </a:prstGeom>
          <a:effectLst>
            <a:outerShdw blurRad="50800" dist="38100" dir="13500000" algn="br" rotWithShape="0">
              <a:prstClr val="black">
                <a:alpha val="40000"/>
              </a:prstClr>
            </a:outerShdw>
          </a:effectLst>
        </p:spPr>
      </p:pic>
      <p:pic>
        <p:nvPicPr>
          <p:cNvPr id="34" name="Picture 33">
            <a:extLst>
              <a:ext uri="{FF2B5EF4-FFF2-40B4-BE49-F238E27FC236}">
                <a16:creationId xmlns:a16="http://schemas.microsoft.com/office/drawing/2014/main" id="{B5314DC1-5A6F-4F63-8FCC-434471C8B6CD}"/>
              </a:ext>
            </a:extLst>
          </p:cNvPr>
          <p:cNvPicPr>
            <a:picLocks noChangeAspect="1"/>
          </p:cNvPicPr>
          <p:nvPr/>
        </p:nvPicPr>
        <p:blipFill>
          <a:blip r:embed="rId10"/>
          <a:stretch>
            <a:fillRect/>
          </a:stretch>
        </p:blipFill>
        <p:spPr>
          <a:xfrm>
            <a:off x="1136411" y="2307470"/>
            <a:ext cx="6042201" cy="3438155"/>
          </a:xfrm>
          <a:prstGeom prst="rect">
            <a:avLst/>
          </a:prstGeom>
          <a:effectLst>
            <a:outerShdw blurRad="50800" dist="38100" dir="13500000" algn="br" rotWithShape="0">
              <a:prstClr val="black">
                <a:alpha val="40000"/>
              </a:prstClr>
            </a:outerShdw>
          </a:effectLst>
        </p:spPr>
      </p:pic>
      <p:pic>
        <p:nvPicPr>
          <p:cNvPr id="35" name="Picture 34">
            <a:extLst>
              <a:ext uri="{FF2B5EF4-FFF2-40B4-BE49-F238E27FC236}">
                <a16:creationId xmlns:a16="http://schemas.microsoft.com/office/drawing/2014/main" id="{19FEA9B0-103D-4094-A2C4-FA09AC25FD7B}"/>
              </a:ext>
            </a:extLst>
          </p:cNvPr>
          <p:cNvPicPr>
            <a:picLocks noChangeAspect="1"/>
          </p:cNvPicPr>
          <p:nvPr/>
        </p:nvPicPr>
        <p:blipFill>
          <a:blip r:embed="rId11"/>
          <a:stretch>
            <a:fillRect/>
          </a:stretch>
        </p:blipFill>
        <p:spPr>
          <a:xfrm>
            <a:off x="1398552" y="2545944"/>
            <a:ext cx="4631750" cy="3112793"/>
          </a:xfrm>
          <a:prstGeom prst="rect">
            <a:avLst/>
          </a:prstGeom>
          <a:effectLst>
            <a:outerShdw blurRad="50800" dist="38100" dir="13500000" algn="br" rotWithShape="0">
              <a:prstClr val="black">
                <a:alpha val="40000"/>
              </a:prstClr>
            </a:outerShdw>
          </a:effectLst>
        </p:spPr>
      </p:pic>
      <p:pic>
        <p:nvPicPr>
          <p:cNvPr id="36" name="Picture 35">
            <a:extLst>
              <a:ext uri="{FF2B5EF4-FFF2-40B4-BE49-F238E27FC236}">
                <a16:creationId xmlns:a16="http://schemas.microsoft.com/office/drawing/2014/main" id="{FCD40D92-D8E6-4E11-AE5A-CE4A6CE96B6F}"/>
              </a:ext>
            </a:extLst>
          </p:cNvPr>
          <p:cNvPicPr>
            <a:picLocks noChangeAspect="1"/>
          </p:cNvPicPr>
          <p:nvPr/>
        </p:nvPicPr>
        <p:blipFill>
          <a:blip r:embed="rId12"/>
          <a:stretch>
            <a:fillRect/>
          </a:stretch>
        </p:blipFill>
        <p:spPr>
          <a:xfrm>
            <a:off x="1637592" y="2204058"/>
            <a:ext cx="5920180" cy="3796563"/>
          </a:xfrm>
          <a:prstGeom prst="rect">
            <a:avLst/>
          </a:prstGeom>
          <a:effectLst>
            <a:outerShdw blurRad="50800" dist="38100" dir="13500000" algn="br" rotWithShape="0">
              <a:prstClr val="black">
                <a:alpha val="40000"/>
              </a:prstClr>
            </a:outerShdw>
          </a:effectLst>
        </p:spPr>
      </p:pic>
      <p:pic>
        <p:nvPicPr>
          <p:cNvPr id="37" name="Picture 36">
            <a:extLst>
              <a:ext uri="{FF2B5EF4-FFF2-40B4-BE49-F238E27FC236}">
                <a16:creationId xmlns:a16="http://schemas.microsoft.com/office/drawing/2014/main" id="{19763A31-6125-49E6-8231-70794AD2F9D8}"/>
              </a:ext>
            </a:extLst>
          </p:cNvPr>
          <p:cNvPicPr>
            <a:picLocks noChangeAspect="1"/>
          </p:cNvPicPr>
          <p:nvPr/>
        </p:nvPicPr>
        <p:blipFill>
          <a:blip r:embed="rId13"/>
          <a:stretch>
            <a:fillRect/>
          </a:stretch>
        </p:blipFill>
        <p:spPr>
          <a:xfrm>
            <a:off x="1908332" y="2314402"/>
            <a:ext cx="6692221" cy="2185354"/>
          </a:xfrm>
          <a:prstGeom prst="rect">
            <a:avLst/>
          </a:prstGeom>
          <a:effectLst>
            <a:outerShdw blurRad="50800" dist="38100" dir="13500000" algn="br" rotWithShape="0">
              <a:prstClr val="black">
                <a:alpha val="40000"/>
              </a:prstClr>
            </a:outerShdw>
          </a:effectLst>
        </p:spPr>
      </p:pic>
      <p:pic>
        <p:nvPicPr>
          <p:cNvPr id="38" name="Picture 37">
            <a:extLst>
              <a:ext uri="{FF2B5EF4-FFF2-40B4-BE49-F238E27FC236}">
                <a16:creationId xmlns:a16="http://schemas.microsoft.com/office/drawing/2014/main" id="{39F26EEB-00DF-4737-849D-27F2F237B551}"/>
              </a:ext>
            </a:extLst>
          </p:cNvPr>
          <p:cNvPicPr>
            <a:picLocks noChangeAspect="1"/>
          </p:cNvPicPr>
          <p:nvPr/>
        </p:nvPicPr>
        <p:blipFill>
          <a:blip r:embed="rId14"/>
          <a:stretch>
            <a:fillRect/>
          </a:stretch>
        </p:blipFill>
        <p:spPr>
          <a:xfrm>
            <a:off x="2072144" y="2202921"/>
            <a:ext cx="5377206" cy="3931448"/>
          </a:xfrm>
          <a:prstGeom prst="rect">
            <a:avLst/>
          </a:prstGeom>
          <a:effectLst>
            <a:outerShdw blurRad="50800" dist="38100" dir="13500000" algn="br" rotWithShape="0">
              <a:prstClr val="black">
                <a:alpha val="40000"/>
              </a:prstClr>
            </a:outerShdw>
          </a:effectLst>
        </p:spPr>
      </p:pic>
      <p:pic>
        <p:nvPicPr>
          <p:cNvPr id="40" name="Picture 39">
            <a:extLst>
              <a:ext uri="{FF2B5EF4-FFF2-40B4-BE49-F238E27FC236}">
                <a16:creationId xmlns:a16="http://schemas.microsoft.com/office/drawing/2014/main" id="{0E86346B-E8B9-43DC-8E29-8C65C82B48A0}"/>
              </a:ext>
            </a:extLst>
          </p:cNvPr>
          <p:cNvPicPr>
            <a:picLocks noChangeAspect="1"/>
          </p:cNvPicPr>
          <p:nvPr/>
        </p:nvPicPr>
        <p:blipFill>
          <a:blip r:embed="rId15"/>
          <a:stretch>
            <a:fillRect/>
          </a:stretch>
        </p:blipFill>
        <p:spPr>
          <a:xfrm>
            <a:off x="2578873" y="2209090"/>
            <a:ext cx="6380605" cy="3667088"/>
          </a:xfrm>
          <a:prstGeom prst="rect">
            <a:avLst/>
          </a:prstGeom>
          <a:effectLst>
            <a:outerShdw blurRad="50800" dist="38100" dir="13500000" algn="br" rotWithShape="0">
              <a:prstClr val="black">
                <a:alpha val="40000"/>
              </a:prstClr>
            </a:outerShdw>
          </a:effectLst>
        </p:spPr>
      </p:pic>
      <p:pic>
        <p:nvPicPr>
          <p:cNvPr id="39" name="Picture 38">
            <a:extLst>
              <a:ext uri="{FF2B5EF4-FFF2-40B4-BE49-F238E27FC236}">
                <a16:creationId xmlns:a16="http://schemas.microsoft.com/office/drawing/2014/main" id="{D4FE536D-B14E-4855-936C-FC225B4EE81B}"/>
              </a:ext>
            </a:extLst>
          </p:cNvPr>
          <p:cNvPicPr>
            <a:picLocks noChangeAspect="1"/>
          </p:cNvPicPr>
          <p:nvPr/>
        </p:nvPicPr>
        <p:blipFill>
          <a:blip r:embed="rId16"/>
          <a:stretch>
            <a:fillRect/>
          </a:stretch>
        </p:blipFill>
        <p:spPr>
          <a:xfrm>
            <a:off x="2896161" y="2185320"/>
            <a:ext cx="4962035" cy="3790191"/>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8356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750"/>
                                        <p:tgtEl>
                                          <p:spTgt spid="2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750"/>
                                        <p:tgtEl>
                                          <p:spTgt spid="32"/>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750"/>
                                        <p:tgtEl>
                                          <p:spTgt spid="33"/>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750"/>
                                        <p:tgtEl>
                                          <p:spTgt spid="34"/>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750"/>
                                        <p:tgtEl>
                                          <p:spTgt spid="3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750"/>
                                        <p:tgtEl>
                                          <p:spTgt spid="36"/>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50"/>
                                        <p:tgtEl>
                                          <p:spTgt spid="37"/>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750"/>
                                        <p:tgtEl>
                                          <p:spTgt spid="38"/>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750"/>
                                        <p:tgtEl>
                                          <p:spTgt spid="40"/>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58</a:t>
            </a:fld>
            <a:endParaRPr lang="en-US" dirty="0"/>
          </a:p>
        </p:txBody>
      </p:sp>
      <p:sp>
        <p:nvSpPr>
          <p:cNvPr id="7" name="Content Placeholder 6">
            <a:extLst>
              <a:ext uri="{FF2B5EF4-FFF2-40B4-BE49-F238E27FC236}">
                <a16:creationId xmlns:a16="http://schemas.microsoft.com/office/drawing/2014/main" id="{9685AFA7-AE5F-4BA1-8215-3C073469F717}"/>
              </a:ext>
            </a:extLst>
          </p:cNvPr>
          <p:cNvSpPr>
            <a:spLocks noGrp="1"/>
          </p:cNvSpPr>
          <p:nvPr>
            <p:ph idx="1"/>
          </p:nvPr>
        </p:nvSpPr>
        <p:spPr/>
        <p:txBody>
          <a:bodyPr>
            <a:normAutofit/>
          </a:bodyPr>
          <a:lstStyle/>
          <a:p>
            <a:pPr marL="0" indent="0">
              <a:buNone/>
            </a:pPr>
            <a:r>
              <a:rPr lang="en-US" dirty="0"/>
              <a:t>Components go through </a:t>
            </a:r>
            <a:r>
              <a:rPr lang="en-US" i="1" dirty="0"/>
              <a:t>multiple</a:t>
            </a:r>
            <a:r>
              <a:rPr lang="en-US" dirty="0"/>
              <a:t> types of testing to ensure we are identifying different types of issues</a:t>
            </a:r>
          </a:p>
          <a:p>
            <a:r>
              <a:rPr lang="en-US" dirty="0"/>
              <a:t>Linting</a:t>
            </a:r>
          </a:p>
          <a:p>
            <a:r>
              <a:rPr lang="en-US" dirty="0"/>
              <a:t>Testing</a:t>
            </a:r>
          </a:p>
          <a:p>
            <a:pPr lvl="1"/>
            <a:r>
              <a:rPr lang="en-US" dirty="0"/>
              <a:t>Unit</a:t>
            </a:r>
          </a:p>
          <a:p>
            <a:pPr lvl="1"/>
            <a:r>
              <a:rPr lang="en-US" dirty="0"/>
              <a:t>Greybox</a:t>
            </a:r>
          </a:p>
          <a:p>
            <a:pPr lvl="1"/>
            <a:r>
              <a:rPr lang="en-US" dirty="0"/>
              <a:t>Vertical</a:t>
            </a:r>
          </a:p>
          <a:p>
            <a:pPr lvl="1"/>
            <a:r>
              <a:rPr lang="en-US" dirty="0"/>
              <a:t>Horizontal</a:t>
            </a:r>
          </a:p>
          <a:p>
            <a:pPr lvl="1"/>
            <a:r>
              <a:rPr lang="en-US" dirty="0"/>
              <a:t>Unscripted</a:t>
            </a:r>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9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a:t>
            </a:fld>
            <a:endParaRPr lang="en-US" dirty="0"/>
          </a:p>
        </p:txBody>
      </p:sp>
      <p:sp>
        <p:nvSpPr>
          <p:cNvPr id="5" name="Text Placeholder 4"/>
          <p:cNvSpPr>
            <a:spLocks noGrp="1"/>
          </p:cNvSpPr>
          <p:nvPr>
            <p:ph type="body" sz="quarter" idx="12"/>
          </p:nvPr>
        </p:nvSpPr>
        <p:spPr>
          <a:xfrm>
            <a:off x="470530" y="4079614"/>
            <a:ext cx="7875639" cy="2054941"/>
          </a:xfrm>
        </p:spPr>
        <p:txBody>
          <a:bodyPr/>
          <a:lstStyle/>
          <a:p>
            <a:pPr marL="0" indent="0">
              <a:buNone/>
            </a:pPr>
            <a:r>
              <a:rPr lang="en-US" dirty="0">
                <a:solidFill>
                  <a:srgbClr val="393D41"/>
                </a:solidFill>
                <a:latin typeface="Arial" pitchFamily="34" charset="0"/>
                <a:ea typeface="ＭＳ Ｐゴシック" pitchFamily="34" charset="-128"/>
              </a:rPr>
              <a:t>MPages Gaia is a </a:t>
            </a:r>
            <a:r>
              <a:rPr lang="en-US" dirty="0">
                <a:solidFill>
                  <a:srgbClr val="0D94D2"/>
                </a:solidFill>
                <a:latin typeface="Arial" pitchFamily="34" charset="0"/>
                <a:ea typeface="ＭＳ Ｐゴシック" pitchFamily="34" charset="-128"/>
              </a:rPr>
              <a:t>highly extensible</a:t>
            </a:r>
            <a:r>
              <a:rPr lang="en-US" dirty="0">
                <a:solidFill>
                  <a:srgbClr val="393D41"/>
                </a:solidFill>
                <a:latin typeface="Arial" pitchFamily="34" charset="0"/>
                <a:ea typeface="ＭＳ Ｐゴシック" pitchFamily="34" charset="-128"/>
              </a:rPr>
              <a:t> development ecosystem for creating MPages artifacts and </a:t>
            </a:r>
            <a:r>
              <a:rPr lang="en-US" dirty="0">
                <a:solidFill>
                  <a:srgbClr val="4294D6"/>
                </a:solidFill>
                <a:latin typeface="Arial" pitchFamily="34" charset="0"/>
                <a:ea typeface="ＭＳ Ｐゴシック" pitchFamily="34" charset="-128"/>
              </a:rPr>
              <a:t>streamlining</a:t>
            </a:r>
            <a:r>
              <a:rPr lang="en-US" dirty="0">
                <a:solidFill>
                  <a:srgbClr val="393D41"/>
                </a:solidFill>
                <a:latin typeface="Arial" pitchFamily="34" charset="0"/>
                <a:ea typeface="ＭＳ Ｐゴシック" pitchFamily="34" charset="-128"/>
              </a:rPr>
              <a:t> the MPages development process.</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572" y="1408001"/>
            <a:ext cx="2135554" cy="21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06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59</a:t>
            </a:fld>
            <a:endParaRPr lang="en-US" dirty="0"/>
          </a:p>
        </p:txBody>
      </p:sp>
      <p:sp>
        <p:nvSpPr>
          <p:cNvPr id="7" name="Text Placeholder 6">
            <a:extLst>
              <a:ext uri="{FF2B5EF4-FFF2-40B4-BE49-F238E27FC236}">
                <a16:creationId xmlns:a16="http://schemas.microsoft.com/office/drawing/2014/main" id="{976A0AF7-6A8F-479D-8268-FFE22BD38E9D}"/>
              </a:ext>
            </a:extLst>
          </p:cNvPr>
          <p:cNvSpPr>
            <a:spLocks noGrp="1"/>
          </p:cNvSpPr>
          <p:nvPr>
            <p:ph type="body" sz="quarter" idx="12"/>
          </p:nvPr>
        </p:nvSpPr>
        <p:spPr>
          <a:xfrm>
            <a:off x="328496" y="1524000"/>
            <a:ext cx="8224520" cy="4331746"/>
          </a:xfrm>
        </p:spPr>
        <p:txBody>
          <a:bodyPr>
            <a:normAutofit/>
          </a:bodyPr>
          <a:lstStyle/>
          <a:p>
            <a:pPr marL="0" indent="0">
              <a:buNone/>
            </a:pPr>
            <a:r>
              <a:rPr lang="en-US" dirty="0">
                <a:solidFill>
                  <a:srgbClr val="0070C0"/>
                </a:solidFill>
              </a:rPr>
              <a:t>	</a:t>
            </a:r>
          </a:p>
          <a:p>
            <a:r>
              <a:rPr lang="en-US" dirty="0"/>
              <a:t>Uplifted to Fusion</a:t>
            </a:r>
          </a:p>
          <a:p>
            <a:r>
              <a:rPr lang="en-US" dirty="0"/>
              <a:t>Moderately complex</a:t>
            </a:r>
          </a:p>
          <a:p>
            <a:r>
              <a:rPr lang="en-US" dirty="0"/>
              <a:t>Table, Detail Panel and other minor controls</a:t>
            </a:r>
          </a:p>
          <a:p>
            <a:r>
              <a:rPr lang="en-US" dirty="0"/>
              <a:t>Consumes a shared concept control</a:t>
            </a:r>
          </a:p>
          <a:p>
            <a:r>
              <a:rPr lang="en-US" dirty="0"/>
              <a:t>Creates local concept controls</a:t>
            </a:r>
          </a:p>
          <a:p>
            <a:r>
              <a:rPr lang="en-US" dirty="0"/>
              <a:t>Fully Responsive</a:t>
            </a:r>
          </a:p>
          <a:p>
            <a:r>
              <a:rPr lang="en-US" dirty="0"/>
              <a:t>Gracefully degrades</a:t>
            </a:r>
          </a:p>
          <a:p>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A027B5A-C8EE-497B-A43F-28171FCCC133}"/>
              </a:ext>
            </a:extLst>
          </p:cNvPr>
          <p:cNvSpPr/>
          <p:nvPr/>
        </p:nvSpPr>
        <p:spPr>
          <a:xfrm>
            <a:off x="812800" y="1300038"/>
            <a:ext cx="6979920" cy="400110"/>
          </a:xfrm>
          <a:prstGeom prst="rect">
            <a:avLst/>
          </a:prstGeom>
        </p:spPr>
        <p:txBody>
          <a:bodyPr wrap="square">
            <a:spAutoFit/>
          </a:bodyPr>
          <a:lstStyle/>
          <a:p>
            <a:r>
              <a:rPr lang="en-US" sz="2000" b="0" i="1" dirty="0">
                <a:solidFill>
                  <a:srgbClr val="0070C0"/>
                </a:solidFill>
              </a:rPr>
              <a:t>Medications WF Component</a:t>
            </a:r>
            <a:endParaRPr lang="en-US" sz="2000" b="0" i="1" dirty="0"/>
          </a:p>
        </p:txBody>
      </p:sp>
    </p:spTree>
    <p:extLst>
      <p:ext uri="{BB962C8B-B14F-4D97-AF65-F5344CB8AC3E}">
        <p14:creationId xmlns:p14="http://schemas.microsoft.com/office/powerpoint/2010/main" val="1404249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60</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5E6C245-84A8-4617-A802-822E85584E43}"/>
              </a:ext>
            </a:extLst>
          </p:cNvPr>
          <p:cNvPicPr>
            <a:picLocks noChangeAspect="1"/>
          </p:cNvPicPr>
          <p:nvPr/>
        </p:nvPicPr>
        <p:blipFill>
          <a:blip r:embed="rId4"/>
          <a:stretch>
            <a:fillRect/>
          </a:stretch>
        </p:blipFill>
        <p:spPr>
          <a:xfrm>
            <a:off x="0" y="1393508"/>
            <a:ext cx="9144000" cy="4877322"/>
          </a:xfrm>
          <a:prstGeom prst="rect">
            <a:avLst/>
          </a:prstGeom>
        </p:spPr>
      </p:pic>
    </p:spTree>
    <p:extLst>
      <p:ext uri="{BB962C8B-B14F-4D97-AF65-F5344CB8AC3E}">
        <p14:creationId xmlns:p14="http://schemas.microsoft.com/office/powerpoint/2010/main" val="101285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Benefits</a:t>
            </a:r>
          </a:p>
        </p:txBody>
      </p:sp>
      <p:sp>
        <p:nvSpPr>
          <p:cNvPr id="4" name="Slide Number Placeholder 3"/>
          <p:cNvSpPr>
            <a:spLocks noGrp="1"/>
          </p:cNvSpPr>
          <p:nvPr>
            <p:ph type="sldNum" sz="quarter" idx="11"/>
          </p:nvPr>
        </p:nvSpPr>
        <p:spPr/>
        <p:txBody>
          <a:bodyPr/>
          <a:lstStyle/>
          <a:p>
            <a:fld id="{71F8F497-5311-4FE6-8037-E08A3EC20500}" type="slidenum">
              <a:rPr lang="en-US" smtClean="0"/>
              <a:t>61</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9786C56B-9B13-4973-A852-7103C60B3F0C}"/>
              </a:ext>
            </a:extLst>
          </p:cNvPr>
          <p:cNvSpPr>
            <a:spLocks noGrp="1"/>
          </p:cNvSpPr>
          <p:nvPr>
            <p:ph idx="1"/>
          </p:nvPr>
        </p:nvSpPr>
        <p:spPr/>
        <p:txBody>
          <a:bodyPr/>
          <a:lstStyle/>
          <a:p>
            <a:r>
              <a:rPr lang="en-US" dirty="0"/>
              <a:t>Consistent user experience</a:t>
            </a:r>
          </a:p>
          <a:p>
            <a:r>
              <a:rPr lang="en-US" dirty="0"/>
              <a:t>Speed to delivery</a:t>
            </a:r>
          </a:p>
          <a:p>
            <a:r>
              <a:rPr lang="en-US" dirty="0"/>
              <a:t>Improvements in Fusion is inherited across solution</a:t>
            </a:r>
          </a:p>
          <a:p>
            <a:r>
              <a:rPr lang="en-US" dirty="0"/>
              <a:t>Clients have a standard UI library</a:t>
            </a:r>
          </a:p>
          <a:p>
            <a:r>
              <a:rPr lang="en-US" dirty="0"/>
              <a:t>Clients get changes incrementally</a:t>
            </a:r>
          </a:p>
          <a:p>
            <a:endParaRPr lang="en-US" dirty="0"/>
          </a:p>
        </p:txBody>
      </p:sp>
    </p:spTree>
    <p:extLst>
      <p:ext uri="{BB962C8B-B14F-4D97-AF65-F5344CB8AC3E}">
        <p14:creationId xmlns:p14="http://schemas.microsoft.com/office/powerpoint/2010/main" val="335909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1E07-F4A1-4F5E-8951-A165C50BEBDD}"/>
              </a:ext>
            </a:extLst>
          </p:cNvPr>
          <p:cNvSpPr>
            <a:spLocks noGrp="1"/>
          </p:cNvSpPr>
          <p:nvPr>
            <p:ph type="title"/>
          </p:nvPr>
        </p:nvSpPr>
        <p:spPr>
          <a:xfrm>
            <a:off x="791975" y="2614623"/>
            <a:ext cx="7542328" cy="1642764"/>
          </a:xfrm>
        </p:spPr>
        <p:txBody>
          <a:bodyPr/>
          <a:lstStyle/>
          <a:p>
            <a:r>
              <a:rPr lang="en-US" dirty="0"/>
              <a:t>Carbon</a:t>
            </a:r>
            <a:br>
              <a:rPr lang="en-US"/>
            </a:br>
            <a:r>
              <a:rPr lang="en-US"/>
              <a:t>Data Visualization</a:t>
            </a:r>
            <a:endParaRPr lang="en-US" dirty="0"/>
          </a:p>
        </p:txBody>
      </p:sp>
    </p:spTree>
    <p:extLst>
      <p:ext uri="{BB962C8B-B14F-4D97-AF65-F5344CB8AC3E}">
        <p14:creationId xmlns:p14="http://schemas.microsoft.com/office/powerpoint/2010/main" val="224644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63</a:t>
            </a:fld>
            <a:endParaRPr lang="en-US" dirty="0"/>
          </a:p>
        </p:txBody>
      </p:sp>
      <p:sp>
        <p:nvSpPr>
          <p:cNvPr id="8" name="Content Placeholder 7">
            <a:extLst>
              <a:ext uri="{FF2B5EF4-FFF2-40B4-BE49-F238E27FC236}">
                <a16:creationId xmlns:a16="http://schemas.microsoft.com/office/drawing/2014/main" id="{E934055A-0894-4756-8837-C8C2AD83D36C}"/>
              </a:ext>
            </a:extLst>
          </p:cNvPr>
          <p:cNvSpPr>
            <a:spLocks noGrp="1"/>
          </p:cNvSpPr>
          <p:nvPr>
            <p:ph idx="1"/>
          </p:nvPr>
        </p:nvSpPr>
        <p:spPr/>
        <p:txBody>
          <a:bodyPr>
            <a:normAutofit/>
          </a:bodyPr>
          <a:lstStyle/>
          <a:p>
            <a:r>
              <a:rPr lang="en-US" dirty="0"/>
              <a:t>Use of libraries with very low support</a:t>
            </a:r>
          </a:p>
          <a:p>
            <a:r>
              <a:rPr lang="en-US" dirty="0"/>
              <a:t>Libraries that didn’t conform to Cerner’s design standard</a:t>
            </a:r>
          </a:p>
          <a:p>
            <a:r>
              <a:rPr lang="en-US" dirty="0"/>
              <a:t>Most libraries were modified to suit Cerner’s design standards</a:t>
            </a:r>
          </a:p>
          <a:p>
            <a:r>
              <a:rPr lang="en-US" dirty="0"/>
              <a:t>Existing libraries were hacked to suit workflow needs</a:t>
            </a:r>
          </a:p>
          <a:p>
            <a:r>
              <a:rPr lang="en-US" dirty="0"/>
              <a:t>Libraries were deeply embedded within controls which made reusability difficult</a:t>
            </a:r>
          </a:p>
        </p:txBody>
      </p:sp>
    </p:spTree>
    <p:extLst>
      <p:ext uri="{BB962C8B-B14F-4D97-AF65-F5344CB8AC3E}">
        <p14:creationId xmlns:p14="http://schemas.microsoft.com/office/powerpoint/2010/main" val="4031486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64</a:t>
            </a:fld>
            <a:endParaRPr lang="en-US" dirty="0"/>
          </a:p>
        </p:txBody>
      </p:sp>
      <p:pic>
        <p:nvPicPr>
          <p:cNvPr id="4098" name="Picture 2" descr="F2.large.jpg">
            <a:extLst>
              <a:ext uri="{FF2B5EF4-FFF2-40B4-BE49-F238E27FC236}">
                <a16:creationId xmlns:a16="http://schemas.microsoft.com/office/drawing/2014/main" id="{19FD68C6-45A3-4E2A-A0EB-46F936B52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47" y="1229360"/>
            <a:ext cx="4112033"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D6DC71-D210-4EBA-9621-39FDCFB86B1E}"/>
              </a:ext>
            </a:extLst>
          </p:cNvPr>
          <p:cNvPicPr>
            <a:picLocks noChangeAspect="1"/>
          </p:cNvPicPr>
          <p:nvPr/>
        </p:nvPicPr>
        <p:blipFill>
          <a:blip r:embed="rId4"/>
          <a:stretch>
            <a:fillRect/>
          </a:stretch>
        </p:blipFill>
        <p:spPr>
          <a:xfrm>
            <a:off x="311151" y="3800200"/>
            <a:ext cx="4189730" cy="1759542"/>
          </a:xfrm>
          <a:prstGeom prst="rect">
            <a:avLst/>
          </a:prstGeom>
        </p:spPr>
      </p:pic>
      <p:pic>
        <p:nvPicPr>
          <p:cNvPr id="5" name="Picture 4">
            <a:extLst>
              <a:ext uri="{FF2B5EF4-FFF2-40B4-BE49-F238E27FC236}">
                <a16:creationId xmlns:a16="http://schemas.microsoft.com/office/drawing/2014/main" id="{4FE46683-C226-4822-B586-C862D508F80E}"/>
              </a:ext>
            </a:extLst>
          </p:cNvPr>
          <p:cNvPicPr>
            <a:picLocks noChangeAspect="1"/>
          </p:cNvPicPr>
          <p:nvPr/>
        </p:nvPicPr>
        <p:blipFill>
          <a:blip r:embed="rId5"/>
          <a:stretch>
            <a:fillRect/>
          </a:stretch>
        </p:blipFill>
        <p:spPr>
          <a:xfrm>
            <a:off x="4468288" y="1386753"/>
            <a:ext cx="4593907" cy="1452831"/>
          </a:xfrm>
          <a:prstGeom prst="rect">
            <a:avLst/>
          </a:prstGeom>
        </p:spPr>
      </p:pic>
      <p:pic>
        <p:nvPicPr>
          <p:cNvPr id="7" name="Picture 6">
            <a:extLst>
              <a:ext uri="{FF2B5EF4-FFF2-40B4-BE49-F238E27FC236}">
                <a16:creationId xmlns:a16="http://schemas.microsoft.com/office/drawing/2014/main" id="{DEF2FC37-7D31-4E7E-8D8D-DFDFC64640B2}"/>
              </a:ext>
            </a:extLst>
          </p:cNvPr>
          <p:cNvPicPr>
            <a:picLocks noChangeAspect="1"/>
          </p:cNvPicPr>
          <p:nvPr/>
        </p:nvPicPr>
        <p:blipFill>
          <a:blip r:embed="rId6"/>
          <a:stretch>
            <a:fillRect/>
          </a:stretch>
        </p:blipFill>
        <p:spPr>
          <a:xfrm>
            <a:off x="4744720" y="3921095"/>
            <a:ext cx="4317475" cy="1380223"/>
          </a:xfrm>
          <a:prstGeom prst="rect">
            <a:avLst/>
          </a:prstGeom>
        </p:spPr>
      </p:pic>
    </p:spTree>
    <p:extLst>
      <p:ext uri="{BB962C8B-B14F-4D97-AF65-F5344CB8AC3E}">
        <p14:creationId xmlns:p14="http://schemas.microsoft.com/office/powerpoint/2010/main" val="8063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65</a:t>
            </a:fld>
            <a:endParaRPr lang="en-US" dirty="0"/>
          </a:p>
        </p:txBody>
      </p:sp>
      <p:sp>
        <p:nvSpPr>
          <p:cNvPr id="3" name="Content Placeholder 2">
            <a:extLst>
              <a:ext uri="{FF2B5EF4-FFF2-40B4-BE49-F238E27FC236}">
                <a16:creationId xmlns:a16="http://schemas.microsoft.com/office/drawing/2014/main" id="{6BEB01CE-8A8C-4F68-8B9E-F1BFF937B3AD}"/>
              </a:ext>
            </a:extLst>
          </p:cNvPr>
          <p:cNvSpPr>
            <a:spLocks noGrp="1"/>
          </p:cNvSpPr>
          <p:nvPr>
            <p:ph idx="1"/>
          </p:nvPr>
        </p:nvSpPr>
        <p:spPr/>
        <p:txBody>
          <a:bodyPr>
            <a:normAutofit/>
          </a:bodyPr>
          <a:lstStyle/>
          <a:p>
            <a:r>
              <a:rPr lang="en-US" dirty="0"/>
              <a:t>Visualization library that is:</a:t>
            </a:r>
          </a:p>
          <a:p>
            <a:pPr lvl="1"/>
            <a:r>
              <a:rPr lang="en-US" dirty="0"/>
              <a:t>Reusable</a:t>
            </a:r>
          </a:p>
          <a:p>
            <a:pPr lvl="1"/>
            <a:r>
              <a:rPr lang="en-US" dirty="0"/>
              <a:t>Generates graphs with minimal configuration</a:t>
            </a:r>
          </a:p>
          <a:p>
            <a:pPr lvl="1"/>
            <a:r>
              <a:rPr lang="en-US"/>
              <a:t>Conforms </a:t>
            </a:r>
            <a:r>
              <a:rPr lang="en-US" dirty="0"/>
              <a:t>Cerner design standard</a:t>
            </a:r>
          </a:p>
          <a:p>
            <a:pPr lvl="1"/>
            <a:r>
              <a:rPr lang="en-US" dirty="0"/>
              <a:t>Is Responsive</a:t>
            </a:r>
          </a:p>
          <a:p>
            <a:pPr lvl="1"/>
            <a:r>
              <a:rPr lang="en-US" dirty="0"/>
              <a:t>Works with any framework</a:t>
            </a:r>
          </a:p>
        </p:txBody>
      </p:sp>
    </p:spTree>
    <p:extLst>
      <p:ext uri="{BB962C8B-B14F-4D97-AF65-F5344CB8AC3E}">
        <p14:creationId xmlns:p14="http://schemas.microsoft.com/office/powerpoint/2010/main" val="3935192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Carbon</a:t>
            </a:r>
          </a:p>
        </p:txBody>
      </p:sp>
      <p:sp>
        <p:nvSpPr>
          <p:cNvPr id="4" name="Slide Number Placeholder 3"/>
          <p:cNvSpPr>
            <a:spLocks noGrp="1"/>
          </p:cNvSpPr>
          <p:nvPr>
            <p:ph type="sldNum" sz="quarter" idx="11"/>
          </p:nvPr>
        </p:nvSpPr>
        <p:spPr/>
        <p:txBody>
          <a:bodyPr/>
          <a:lstStyle/>
          <a:p>
            <a:fld id="{71F8F497-5311-4FE6-8037-E08A3EC20500}" type="slidenum">
              <a:rPr lang="en-US" smtClean="0"/>
              <a:t>66</a:t>
            </a:fld>
            <a:endParaRPr lang="en-US" dirty="0"/>
          </a:p>
        </p:txBody>
      </p:sp>
      <p:sp>
        <p:nvSpPr>
          <p:cNvPr id="3" name="Content Placeholder 2">
            <a:extLst>
              <a:ext uri="{FF2B5EF4-FFF2-40B4-BE49-F238E27FC236}">
                <a16:creationId xmlns:a16="http://schemas.microsoft.com/office/drawing/2014/main" id="{72D3A189-4432-4931-A781-8E9EFBF06829}"/>
              </a:ext>
            </a:extLst>
          </p:cNvPr>
          <p:cNvSpPr>
            <a:spLocks noGrp="1"/>
          </p:cNvSpPr>
          <p:nvPr>
            <p:ph idx="1"/>
          </p:nvPr>
        </p:nvSpPr>
        <p:spPr/>
        <p:txBody>
          <a:bodyPr vert="horz" lIns="91440" tIns="45720" rIns="91440" bIns="45720" rtlCol="0" anchor="t">
            <a:normAutofit fontScale="92500" lnSpcReduction="10000"/>
          </a:bodyPr>
          <a:lstStyle/>
          <a:p>
            <a:r>
              <a:rPr lang="en-US" dirty="0">
                <a:cs typeface="Arial"/>
              </a:rPr>
              <a:t>Built on d3</a:t>
            </a:r>
            <a:endParaRPr lang="en-US" dirty="0"/>
          </a:p>
          <a:p>
            <a:r>
              <a:rPr lang="en-US" dirty="0"/>
              <a:t>Types of native graphs supported:</a:t>
            </a:r>
            <a:endParaRPr lang="en-US" dirty="0">
              <a:cs typeface="Arial"/>
            </a:endParaRPr>
          </a:p>
          <a:p>
            <a:pPr lvl="1"/>
            <a:r>
              <a:rPr lang="en-US" dirty="0"/>
              <a:t>Line graph</a:t>
            </a:r>
          </a:p>
          <a:p>
            <a:pPr lvl="1"/>
            <a:r>
              <a:rPr lang="en-US" dirty="0"/>
              <a:t>Multi-line graph</a:t>
            </a:r>
          </a:p>
          <a:p>
            <a:pPr lvl="1"/>
            <a:r>
              <a:rPr lang="en-US" dirty="0"/>
              <a:t>Paired Result graph (e.g. charting BP results)</a:t>
            </a:r>
          </a:p>
          <a:p>
            <a:pPr lvl="1"/>
            <a:r>
              <a:rPr lang="en-US" dirty="0"/>
              <a:t>Spline line graph</a:t>
            </a:r>
          </a:p>
          <a:p>
            <a:pPr lvl="1"/>
            <a:r>
              <a:rPr lang="en-US" dirty="0"/>
              <a:t>Gantt chart</a:t>
            </a:r>
          </a:p>
          <a:p>
            <a:r>
              <a:rPr lang="en-US" dirty="0"/>
              <a:t>Additionally</a:t>
            </a:r>
          </a:p>
          <a:p>
            <a:pPr lvl="1"/>
            <a:r>
              <a:rPr lang="en-US" dirty="0"/>
              <a:t>Reference ranges</a:t>
            </a:r>
          </a:p>
          <a:p>
            <a:pPr lvl="1"/>
            <a:r>
              <a:rPr lang="en-US" dirty="0"/>
              <a:t>Criticality indicators</a:t>
            </a:r>
          </a:p>
          <a:p>
            <a:pPr lvl="1"/>
            <a:r>
              <a:rPr lang="en-US" dirty="0"/>
              <a:t>Locale support</a:t>
            </a:r>
          </a:p>
          <a:p>
            <a:pPr lvl="1"/>
            <a:r>
              <a:rPr lang="en-US" dirty="0"/>
              <a:t>Multiple Y Axis</a:t>
            </a:r>
          </a:p>
        </p:txBody>
      </p:sp>
    </p:spTree>
    <p:extLst>
      <p:ext uri="{BB962C8B-B14F-4D97-AF65-F5344CB8AC3E}">
        <p14:creationId xmlns:p14="http://schemas.microsoft.com/office/powerpoint/2010/main" val="3422759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a:t>
            </a:r>
          </a:p>
        </p:txBody>
      </p:sp>
      <p:sp>
        <p:nvSpPr>
          <p:cNvPr id="4" name="Slide Number Placeholder 3"/>
          <p:cNvSpPr>
            <a:spLocks noGrp="1"/>
          </p:cNvSpPr>
          <p:nvPr>
            <p:ph type="sldNum" sz="quarter" idx="11"/>
          </p:nvPr>
        </p:nvSpPr>
        <p:spPr/>
        <p:txBody>
          <a:bodyPr/>
          <a:lstStyle/>
          <a:p>
            <a:fld id="{71F8F497-5311-4FE6-8037-E08A3EC20500}" type="slidenum">
              <a:rPr lang="en-US" smtClean="0"/>
              <a:t>67</a:t>
            </a:fld>
            <a:endParaRPr lang="en-US" dirty="0"/>
          </a:p>
        </p:txBody>
      </p:sp>
      <p:pic>
        <p:nvPicPr>
          <p:cNvPr id="8" name="Picture 7">
            <a:extLst>
              <a:ext uri="{FF2B5EF4-FFF2-40B4-BE49-F238E27FC236}">
                <a16:creationId xmlns:a16="http://schemas.microsoft.com/office/drawing/2014/main" id="{D58C5F55-7579-4159-8641-33F5EDCF29E0}"/>
              </a:ext>
            </a:extLst>
          </p:cNvPr>
          <p:cNvPicPr>
            <a:picLocks noChangeAspect="1"/>
          </p:cNvPicPr>
          <p:nvPr/>
        </p:nvPicPr>
        <p:blipFill>
          <a:blip r:embed="rId3"/>
          <a:stretch>
            <a:fillRect/>
          </a:stretch>
        </p:blipFill>
        <p:spPr>
          <a:xfrm>
            <a:off x="0" y="2286691"/>
            <a:ext cx="9144000" cy="2284617"/>
          </a:xfrm>
          <a:prstGeom prst="rect">
            <a:avLst/>
          </a:prstGeom>
          <a:ln>
            <a:solidFill>
              <a:schemeClr val="accent2"/>
            </a:solidFill>
          </a:ln>
        </p:spPr>
      </p:pic>
      <p:pic>
        <p:nvPicPr>
          <p:cNvPr id="9" name="Picture 8">
            <a:extLst>
              <a:ext uri="{FF2B5EF4-FFF2-40B4-BE49-F238E27FC236}">
                <a16:creationId xmlns:a16="http://schemas.microsoft.com/office/drawing/2014/main" id="{D6851E96-91B9-4D53-B056-F33A02B49353}"/>
              </a:ext>
            </a:extLst>
          </p:cNvPr>
          <p:cNvPicPr>
            <a:picLocks noChangeAspect="1"/>
          </p:cNvPicPr>
          <p:nvPr/>
        </p:nvPicPr>
        <p:blipFill>
          <a:blip r:embed="rId4"/>
          <a:stretch>
            <a:fillRect/>
          </a:stretch>
        </p:blipFill>
        <p:spPr>
          <a:xfrm>
            <a:off x="0" y="2139606"/>
            <a:ext cx="9144000" cy="2503514"/>
          </a:xfrm>
          <a:prstGeom prst="rect">
            <a:avLst/>
          </a:prstGeom>
          <a:ln>
            <a:solidFill>
              <a:schemeClr val="accent2"/>
            </a:solidFill>
          </a:ln>
        </p:spPr>
      </p:pic>
      <p:pic>
        <p:nvPicPr>
          <p:cNvPr id="10" name="Picture 9">
            <a:extLst>
              <a:ext uri="{FF2B5EF4-FFF2-40B4-BE49-F238E27FC236}">
                <a16:creationId xmlns:a16="http://schemas.microsoft.com/office/drawing/2014/main" id="{A2954A52-752D-4122-B341-EEB1FB09E6CA}"/>
              </a:ext>
            </a:extLst>
          </p:cNvPr>
          <p:cNvPicPr>
            <a:picLocks noChangeAspect="1"/>
          </p:cNvPicPr>
          <p:nvPr/>
        </p:nvPicPr>
        <p:blipFill>
          <a:blip r:embed="rId5"/>
          <a:stretch>
            <a:fillRect/>
          </a:stretch>
        </p:blipFill>
        <p:spPr>
          <a:xfrm>
            <a:off x="0" y="2247598"/>
            <a:ext cx="9144000" cy="2098796"/>
          </a:xfrm>
          <a:prstGeom prst="rect">
            <a:avLst/>
          </a:prstGeom>
          <a:ln>
            <a:solidFill>
              <a:schemeClr val="accent2"/>
            </a:solidFill>
          </a:ln>
        </p:spPr>
      </p:pic>
      <p:pic>
        <p:nvPicPr>
          <p:cNvPr id="11" name="Picture 10">
            <a:extLst>
              <a:ext uri="{FF2B5EF4-FFF2-40B4-BE49-F238E27FC236}">
                <a16:creationId xmlns:a16="http://schemas.microsoft.com/office/drawing/2014/main" id="{B491F3B8-6C94-418F-B2CD-81CAE95989E9}"/>
              </a:ext>
            </a:extLst>
          </p:cNvPr>
          <p:cNvPicPr>
            <a:picLocks noChangeAspect="1"/>
          </p:cNvPicPr>
          <p:nvPr/>
        </p:nvPicPr>
        <p:blipFill>
          <a:blip r:embed="rId6"/>
          <a:stretch>
            <a:fillRect/>
          </a:stretch>
        </p:blipFill>
        <p:spPr>
          <a:xfrm>
            <a:off x="0" y="2218434"/>
            <a:ext cx="9144000" cy="2188554"/>
          </a:xfrm>
          <a:prstGeom prst="rect">
            <a:avLst/>
          </a:prstGeom>
          <a:ln>
            <a:solidFill>
              <a:schemeClr val="accent2"/>
            </a:solidFill>
          </a:ln>
        </p:spPr>
      </p:pic>
      <p:pic>
        <p:nvPicPr>
          <p:cNvPr id="12" name="Picture 11">
            <a:extLst>
              <a:ext uri="{FF2B5EF4-FFF2-40B4-BE49-F238E27FC236}">
                <a16:creationId xmlns:a16="http://schemas.microsoft.com/office/drawing/2014/main" id="{26F76AD3-52B8-4E74-8C97-0094D1BE470B}"/>
              </a:ext>
            </a:extLst>
          </p:cNvPr>
          <p:cNvPicPr>
            <a:picLocks noChangeAspect="1"/>
          </p:cNvPicPr>
          <p:nvPr/>
        </p:nvPicPr>
        <p:blipFill>
          <a:blip r:embed="rId7"/>
          <a:stretch>
            <a:fillRect/>
          </a:stretch>
        </p:blipFill>
        <p:spPr>
          <a:xfrm>
            <a:off x="0" y="2236667"/>
            <a:ext cx="9144000" cy="2170320"/>
          </a:xfrm>
          <a:prstGeom prst="rect">
            <a:avLst/>
          </a:prstGeom>
          <a:ln>
            <a:solidFill>
              <a:schemeClr val="accent2"/>
            </a:solidFill>
          </a:ln>
        </p:spPr>
      </p:pic>
      <p:pic>
        <p:nvPicPr>
          <p:cNvPr id="13" name="Picture 12">
            <a:extLst>
              <a:ext uri="{FF2B5EF4-FFF2-40B4-BE49-F238E27FC236}">
                <a16:creationId xmlns:a16="http://schemas.microsoft.com/office/drawing/2014/main" id="{86A86979-51BF-4D9F-8BD8-F357F4BDFCC5}"/>
              </a:ext>
            </a:extLst>
          </p:cNvPr>
          <p:cNvPicPr>
            <a:picLocks noChangeAspect="1"/>
          </p:cNvPicPr>
          <p:nvPr/>
        </p:nvPicPr>
        <p:blipFill>
          <a:blip r:embed="rId8"/>
          <a:stretch>
            <a:fillRect/>
          </a:stretch>
        </p:blipFill>
        <p:spPr>
          <a:xfrm>
            <a:off x="0" y="2372003"/>
            <a:ext cx="9144000" cy="1956158"/>
          </a:xfrm>
          <a:prstGeom prst="rect">
            <a:avLst/>
          </a:prstGeom>
          <a:ln>
            <a:solidFill>
              <a:schemeClr val="accent2"/>
            </a:solidFill>
          </a:ln>
        </p:spPr>
      </p:pic>
      <p:pic>
        <p:nvPicPr>
          <p:cNvPr id="14" name="Picture 13">
            <a:extLst>
              <a:ext uri="{FF2B5EF4-FFF2-40B4-BE49-F238E27FC236}">
                <a16:creationId xmlns:a16="http://schemas.microsoft.com/office/drawing/2014/main" id="{D4C92094-32ED-4DB8-8EB5-BBD6B2AACBB3}"/>
              </a:ext>
            </a:extLst>
          </p:cNvPr>
          <p:cNvPicPr>
            <a:picLocks noChangeAspect="1"/>
          </p:cNvPicPr>
          <p:nvPr/>
        </p:nvPicPr>
        <p:blipFill>
          <a:blip r:embed="rId9"/>
          <a:stretch>
            <a:fillRect/>
          </a:stretch>
        </p:blipFill>
        <p:spPr>
          <a:xfrm>
            <a:off x="0" y="2627433"/>
            <a:ext cx="9144000" cy="1603133"/>
          </a:xfrm>
          <a:prstGeom prst="rect">
            <a:avLst/>
          </a:prstGeom>
          <a:ln>
            <a:solidFill>
              <a:schemeClr val="accent2"/>
            </a:solidFill>
          </a:ln>
        </p:spPr>
      </p:pic>
      <p:pic>
        <p:nvPicPr>
          <p:cNvPr id="15" name="Picture 14">
            <a:extLst>
              <a:ext uri="{FF2B5EF4-FFF2-40B4-BE49-F238E27FC236}">
                <a16:creationId xmlns:a16="http://schemas.microsoft.com/office/drawing/2014/main" id="{0F5EE517-6059-4B29-BA6E-A8ABB4F76214}"/>
              </a:ext>
            </a:extLst>
          </p:cNvPr>
          <p:cNvPicPr>
            <a:picLocks noChangeAspect="1"/>
          </p:cNvPicPr>
          <p:nvPr/>
        </p:nvPicPr>
        <p:blipFill>
          <a:blip r:embed="rId10"/>
          <a:stretch>
            <a:fillRect/>
          </a:stretch>
        </p:blipFill>
        <p:spPr>
          <a:xfrm>
            <a:off x="0" y="2867967"/>
            <a:ext cx="9144000" cy="1122066"/>
          </a:xfrm>
          <a:prstGeom prst="rect">
            <a:avLst/>
          </a:prstGeom>
          <a:ln>
            <a:solidFill>
              <a:schemeClr val="accent2"/>
            </a:solidFill>
          </a:ln>
        </p:spPr>
      </p:pic>
      <p:pic>
        <p:nvPicPr>
          <p:cNvPr id="16" name="Picture 15">
            <a:extLst>
              <a:ext uri="{FF2B5EF4-FFF2-40B4-BE49-F238E27FC236}">
                <a16:creationId xmlns:a16="http://schemas.microsoft.com/office/drawing/2014/main" id="{E720AAB8-1F65-43E5-96E9-B2E972E2470E}"/>
              </a:ext>
            </a:extLst>
          </p:cNvPr>
          <p:cNvPicPr>
            <a:picLocks noChangeAspect="1"/>
          </p:cNvPicPr>
          <p:nvPr/>
        </p:nvPicPr>
        <p:blipFill>
          <a:blip r:embed="rId11"/>
          <a:stretch>
            <a:fillRect/>
          </a:stretch>
        </p:blipFill>
        <p:spPr>
          <a:xfrm>
            <a:off x="0" y="2002306"/>
            <a:ext cx="9144000" cy="2843718"/>
          </a:xfrm>
          <a:prstGeom prst="rect">
            <a:avLst/>
          </a:prstGeom>
          <a:ln>
            <a:solidFill>
              <a:schemeClr val="accent2"/>
            </a:solidFill>
          </a:ln>
        </p:spPr>
      </p:pic>
      <p:pic>
        <p:nvPicPr>
          <p:cNvPr id="17" name="Picture 16">
            <a:extLst>
              <a:ext uri="{FF2B5EF4-FFF2-40B4-BE49-F238E27FC236}">
                <a16:creationId xmlns:a16="http://schemas.microsoft.com/office/drawing/2014/main" id="{59C81006-5C8E-4685-AAC2-BF038D323B4F}"/>
              </a:ext>
            </a:extLst>
          </p:cNvPr>
          <p:cNvPicPr>
            <a:picLocks noChangeAspect="1"/>
          </p:cNvPicPr>
          <p:nvPr/>
        </p:nvPicPr>
        <p:blipFill>
          <a:blip r:embed="rId12"/>
          <a:stretch>
            <a:fillRect/>
          </a:stretch>
        </p:blipFill>
        <p:spPr>
          <a:xfrm>
            <a:off x="0" y="2010202"/>
            <a:ext cx="9144000" cy="1363355"/>
          </a:xfrm>
          <a:prstGeom prst="rect">
            <a:avLst/>
          </a:prstGeom>
          <a:ln>
            <a:solidFill>
              <a:schemeClr val="accent2"/>
            </a:solidFill>
          </a:ln>
        </p:spPr>
      </p:pic>
      <p:pic>
        <p:nvPicPr>
          <p:cNvPr id="18" name="Picture 17">
            <a:extLst>
              <a:ext uri="{FF2B5EF4-FFF2-40B4-BE49-F238E27FC236}">
                <a16:creationId xmlns:a16="http://schemas.microsoft.com/office/drawing/2014/main" id="{E5CB6494-F10D-4CEB-B7E6-76E1FD169278}"/>
              </a:ext>
            </a:extLst>
          </p:cNvPr>
          <p:cNvPicPr>
            <a:picLocks noChangeAspect="1"/>
          </p:cNvPicPr>
          <p:nvPr/>
        </p:nvPicPr>
        <p:blipFill>
          <a:blip r:embed="rId13"/>
          <a:stretch>
            <a:fillRect/>
          </a:stretch>
        </p:blipFill>
        <p:spPr>
          <a:xfrm>
            <a:off x="0" y="2002305"/>
            <a:ext cx="9144000" cy="1944715"/>
          </a:xfrm>
          <a:prstGeom prst="rect">
            <a:avLst/>
          </a:prstGeom>
          <a:ln>
            <a:solidFill>
              <a:schemeClr val="accent2"/>
            </a:solidFill>
          </a:ln>
        </p:spPr>
      </p:pic>
    </p:spTree>
    <p:extLst>
      <p:ext uri="{BB962C8B-B14F-4D97-AF65-F5344CB8AC3E}">
        <p14:creationId xmlns:p14="http://schemas.microsoft.com/office/powerpoint/2010/main" val="309516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2" fill="hold" nodeType="after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2" fill="hold" nodeType="after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ID="2" presetClass="entr" presetSubtype="2" fill="hold" nodeType="afterEffect">
                                  <p:stCondLst>
                                    <p:cond delay="5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ID="2" presetClass="entr" presetSubtype="2" fill="hold" nodeType="afterEffect">
                                  <p:stCondLst>
                                    <p:cond delay="5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ID="2" presetClass="entr" presetSubtype="2" fill="hold" nodeType="afterEffect">
                                  <p:stCondLst>
                                    <p:cond delay="50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1+#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Responsiveness</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68</a:t>
            </a:fld>
            <a:endParaRPr lang="en-US" dirty="0"/>
          </a:p>
        </p:txBody>
      </p:sp>
      <p:pic>
        <p:nvPicPr>
          <p:cNvPr id="7" name="Picture 6">
            <a:extLst>
              <a:ext uri="{FF2B5EF4-FFF2-40B4-BE49-F238E27FC236}">
                <a16:creationId xmlns:a16="http://schemas.microsoft.com/office/drawing/2014/main" id="{DFE93510-F8E7-4E8D-8B94-C7E3C792AF1E}"/>
              </a:ext>
            </a:extLst>
          </p:cNvPr>
          <p:cNvPicPr>
            <a:picLocks noChangeAspect="1"/>
          </p:cNvPicPr>
          <p:nvPr/>
        </p:nvPicPr>
        <p:blipFill>
          <a:blip r:embed="rId3"/>
          <a:stretch>
            <a:fillRect/>
          </a:stretch>
        </p:blipFill>
        <p:spPr>
          <a:xfrm>
            <a:off x="0" y="1673154"/>
            <a:ext cx="9144000" cy="3511692"/>
          </a:xfrm>
          <a:prstGeom prst="rect">
            <a:avLst/>
          </a:prstGeom>
        </p:spPr>
      </p:pic>
    </p:spTree>
    <p:extLst>
      <p:ext uri="{BB962C8B-B14F-4D97-AF65-F5344CB8AC3E}">
        <p14:creationId xmlns:p14="http://schemas.microsoft.com/office/powerpoint/2010/main" val="26954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Goals</a:t>
            </a:r>
          </a:p>
        </p:txBody>
      </p:sp>
      <p:sp>
        <p:nvSpPr>
          <p:cNvPr id="4" name="Slide Number Placeholder 3"/>
          <p:cNvSpPr>
            <a:spLocks noGrp="1"/>
          </p:cNvSpPr>
          <p:nvPr>
            <p:ph type="sldNum" sz="quarter" idx="11"/>
          </p:nvPr>
        </p:nvSpPr>
        <p:spPr/>
        <p:txBody>
          <a:bodyPr/>
          <a:lstStyle/>
          <a:p>
            <a:fld id="{71F8F497-5311-4FE6-8037-E08A3EC20500}" type="slidenum">
              <a:rPr lang="en-US" smtClean="0"/>
              <a:t>6</a:t>
            </a:fld>
            <a:endParaRPr lang="en-US" dirty="0"/>
          </a:p>
        </p:txBody>
      </p:sp>
      <p:sp>
        <p:nvSpPr>
          <p:cNvPr id="5" name="Text Placeholder 4"/>
          <p:cNvSpPr>
            <a:spLocks noGrp="1"/>
          </p:cNvSpPr>
          <p:nvPr>
            <p:ph type="body" sz="quarter" idx="12"/>
          </p:nvPr>
        </p:nvSpPr>
        <p:spPr>
          <a:xfrm>
            <a:off x="196645" y="1524000"/>
            <a:ext cx="8613058" cy="4255054"/>
          </a:xfrm>
        </p:spPr>
        <p:txBody>
          <a:bodyPr/>
          <a:lstStyle/>
          <a:p>
            <a:r>
              <a:rPr lang="en-US" dirty="0"/>
              <a:t>Ability to setup your dev environment in 30 mins or less</a:t>
            </a:r>
          </a:p>
          <a:p>
            <a:r>
              <a:rPr lang="en-US" dirty="0"/>
              <a:t>Needs to provide quick feedback with change</a:t>
            </a:r>
          </a:p>
          <a:p>
            <a:r>
              <a:rPr lang="en-US" dirty="0"/>
              <a:t>Stay current with development system</a:t>
            </a:r>
          </a:p>
          <a:p>
            <a:r>
              <a:rPr lang="en-US" dirty="0"/>
              <a:t>Single point for development tools</a:t>
            </a:r>
          </a:p>
          <a:p>
            <a:r>
              <a:rPr lang="en-US" dirty="0">
                <a:cs typeface="Arial"/>
              </a:rPr>
              <a:t>Integration into automated build systems</a:t>
            </a:r>
          </a:p>
          <a:p>
            <a:endParaRPr lang="en-US" dirty="0">
              <a:cs typeface="Arial"/>
            </a:endParaRPr>
          </a:p>
          <a:p>
            <a:pPr marL="0" indent="0">
              <a:buNone/>
            </a:pPr>
            <a:endParaRPr lang="en-US" dirty="0">
              <a:cs typeface="Arial"/>
            </a:endParaRP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64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69</a:t>
            </a:fld>
            <a:endParaRPr lang="en-US" dirty="0"/>
          </a:p>
        </p:txBody>
      </p:sp>
      <p:sp>
        <p:nvSpPr>
          <p:cNvPr id="9" name="Content Placeholder 8">
            <a:extLst>
              <a:ext uri="{FF2B5EF4-FFF2-40B4-BE49-F238E27FC236}">
                <a16:creationId xmlns:a16="http://schemas.microsoft.com/office/drawing/2014/main" id="{B673E871-6D60-48A9-8D54-9627DB841E29}"/>
              </a:ext>
            </a:extLst>
          </p:cNvPr>
          <p:cNvSpPr>
            <a:spLocks noGrp="1"/>
          </p:cNvSpPr>
          <p:nvPr>
            <p:ph sz="quarter" idx="13"/>
          </p:nvPr>
        </p:nvSpPr>
        <p:spPr/>
        <p:txBody>
          <a:bodyPr/>
          <a:lstStyle/>
          <a:p>
            <a:r>
              <a:rPr lang="en-US" dirty="0"/>
              <a:t>Provide JSON to Carbon line graph to generate graph</a:t>
            </a:r>
          </a:p>
          <a:p>
            <a:r>
              <a:rPr lang="en-US" dirty="0"/>
              <a:t>ID needs to be DOM id in the page</a:t>
            </a:r>
          </a:p>
          <a:p>
            <a:pPr marL="0" indent="0">
              <a:buNone/>
            </a:pPr>
            <a:endParaRPr lang="en-US" dirty="0"/>
          </a:p>
        </p:txBody>
      </p:sp>
      <p:pic>
        <p:nvPicPr>
          <p:cNvPr id="13" name="Picture 12">
            <a:extLst>
              <a:ext uri="{FF2B5EF4-FFF2-40B4-BE49-F238E27FC236}">
                <a16:creationId xmlns:a16="http://schemas.microsoft.com/office/drawing/2014/main" id="{6700072E-A926-4CD6-BD37-479FD9D4284B}"/>
              </a:ext>
            </a:extLst>
          </p:cNvPr>
          <p:cNvPicPr>
            <a:picLocks noChangeAspect="1"/>
          </p:cNvPicPr>
          <p:nvPr/>
        </p:nvPicPr>
        <p:blipFill>
          <a:blip r:embed="rId3"/>
          <a:stretch>
            <a:fillRect/>
          </a:stretch>
        </p:blipFill>
        <p:spPr>
          <a:xfrm>
            <a:off x="488555" y="1323634"/>
            <a:ext cx="3249450" cy="5114987"/>
          </a:xfrm>
          <a:prstGeom prst="rect">
            <a:avLst/>
          </a:prstGeom>
        </p:spPr>
      </p:pic>
    </p:spTree>
    <p:extLst>
      <p:ext uri="{BB962C8B-B14F-4D97-AF65-F5344CB8AC3E}">
        <p14:creationId xmlns:p14="http://schemas.microsoft.com/office/powerpoint/2010/main" val="3779896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70</a:t>
            </a:fld>
            <a:endParaRPr lang="en-US" dirty="0"/>
          </a:p>
        </p:txBody>
      </p:sp>
      <p:sp>
        <p:nvSpPr>
          <p:cNvPr id="9" name="Content Placeholder 8">
            <a:extLst>
              <a:ext uri="{FF2B5EF4-FFF2-40B4-BE49-F238E27FC236}">
                <a16:creationId xmlns:a16="http://schemas.microsoft.com/office/drawing/2014/main" id="{B673E871-6D60-48A9-8D54-9627DB841E29}"/>
              </a:ext>
            </a:extLst>
          </p:cNvPr>
          <p:cNvSpPr>
            <a:spLocks noGrp="1"/>
          </p:cNvSpPr>
          <p:nvPr>
            <p:ph sz="quarter" idx="13"/>
          </p:nvPr>
        </p:nvSpPr>
        <p:spPr>
          <a:xfrm>
            <a:off x="321627" y="1300480"/>
            <a:ext cx="8365171" cy="4788946"/>
          </a:xfrm>
        </p:spPr>
        <p:txBody>
          <a:bodyPr/>
          <a:lstStyle/>
          <a:p>
            <a:r>
              <a:rPr lang="en-US" dirty="0"/>
              <a:t>Provide the axis input to Graph API</a:t>
            </a:r>
          </a:p>
          <a:p>
            <a:r>
              <a:rPr lang="en-US" dirty="0"/>
              <a:t>Provide the data input to Line graph API</a:t>
            </a:r>
          </a:p>
          <a:p>
            <a:pPr marL="0" indent="0">
              <a:buNone/>
            </a:pPr>
            <a:endParaRPr lang="en-US" dirty="0"/>
          </a:p>
        </p:txBody>
      </p:sp>
      <p:pic>
        <p:nvPicPr>
          <p:cNvPr id="21" name="Picture 20">
            <a:extLst>
              <a:ext uri="{FF2B5EF4-FFF2-40B4-BE49-F238E27FC236}">
                <a16:creationId xmlns:a16="http://schemas.microsoft.com/office/drawing/2014/main" id="{C0C48C03-C7BC-4E20-9CF9-F4B10D11715B}"/>
              </a:ext>
            </a:extLst>
          </p:cNvPr>
          <p:cNvPicPr>
            <a:picLocks noChangeAspect="1"/>
          </p:cNvPicPr>
          <p:nvPr/>
        </p:nvPicPr>
        <p:blipFill>
          <a:blip r:embed="rId3"/>
          <a:stretch>
            <a:fillRect/>
          </a:stretch>
        </p:blipFill>
        <p:spPr>
          <a:xfrm>
            <a:off x="1851125" y="2871993"/>
            <a:ext cx="4714875" cy="609600"/>
          </a:xfrm>
          <a:prstGeom prst="rect">
            <a:avLst/>
          </a:prstGeom>
        </p:spPr>
      </p:pic>
      <p:pic>
        <p:nvPicPr>
          <p:cNvPr id="6" name="Picture 5">
            <a:extLst>
              <a:ext uri="{FF2B5EF4-FFF2-40B4-BE49-F238E27FC236}">
                <a16:creationId xmlns:a16="http://schemas.microsoft.com/office/drawing/2014/main" id="{B25A36B4-DD20-49F5-9845-23ECAD5AA484}"/>
              </a:ext>
            </a:extLst>
          </p:cNvPr>
          <p:cNvPicPr>
            <a:picLocks noChangeAspect="1"/>
          </p:cNvPicPr>
          <p:nvPr/>
        </p:nvPicPr>
        <p:blipFill>
          <a:blip r:embed="rId4"/>
          <a:stretch>
            <a:fillRect/>
          </a:stretch>
        </p:blipFill>
        <p:spPr>
          <a:xfrm>
            <a:off x="0" y="3694953"/>
            <a:ext cx="9144000" cy="2260569"/>
          </a:xfrm>
          <a:prstGeom prst="rect">
            <a:avLst/>
          </a:prstGeom>
        </p:spPr>
      </p:pic>
    </p:spTree>
    <p:extLst>
      <p:ext uri="{BB962C8B-B14F-4D97-AF65-F5344CB8AC3E}">
        <p14:creationId xmlns:p14="http://schemas.microsoft.com/office/powerpoint/2010/main" val="60615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71</a:t>
            </a:fld>
            <a:endParaRPr lang="en-US" dirty="0"/>
          </a:p>
        </p:txBody>
      </p:sp>
      <p:sp>
        <p:nvSpPr>
          <p:cNvPr id="5" name="Content Placeholder 4">
            <a:extLst>
              <a:ext uri="{FF2B5EF4-FFF2-40B4-BE49-F238E27FC236}">
                <a16:creationId xmlns:a16="http://schemas.microsoft.com/office/drawing/2014/main" id="{E16979F3-5BF3-44B2-978C-85E5AEC6FDB1}"/>
              </a:ext>
            </a:extLst>
          </p:cNvPr>
          <p:cNvSpPr>
            <a:spLocks noGrp="1"/>
          </p:cNvSpPr>
          <p:nvPr>
            <p:ph idx="1"/>
          </p:nvPr>
        </p:nvSpPr>
        <p:spPr/>
        <p:txBody>
          <a:bodyPr/>
          <a:lstStyle/>
          <a:p>
            <a:r>
              <a:rPr lang="en-US" dirty="0"/>
              <a:t>For more lines to load</a:t>
            </a:r>
          </a:p>
          <a:p>
            <a:endParaRPr lang="en-US" dirty="0"/>
          </a:p>
          <a:p>
            <a:endParaRPr lang="en-US" dirty="0"/>
          </a:p>
        </p:txBody>
      </p:sp>
      <p:pic>
        <p:nvPicPr>
          <p:cNvPr id="6" name="Picture 5">
            <a:extLst>
              <a:ext uri="{FF2B5EF4-FFF2-40B4-BE49-F238E27FC236}">
                <a16:creationId xmlns:a16="http://schemas.microsoft.com/office/drawing/2014/main" id="{745234AE-F41B-40C0-A16F-E531D9DB25C4}"/>
              </a:ext>
            </a:extLst>
          </p:cNvPr>
          <p:cNvPicPr>
            <a:picLocks noChangeAspect="1"/>
          </p:cNvPicPr>
          <p:nvPr/>
        </p:nvPicPr>
        <p:blipFill>
          <a:blip r:embed="rId2"/>
          <a:stretch>
            <a:fillRect/>
          </a:stretch>
        </p:blipFill>
        <p:spPr>
          <a:xfrm>
            <a:off x="2640647" y="1807578"/>
            <a:ext cx="3762375" cy="1876425"/>
          </a:xfrm>
          <a:prstGeom prst="rect">
            <a:avLst/>
          </a:prstGeom>
        </p:spPr>
      </p:pic>
      <p:pic>
        <p:nvPicPr>
          <p:cNvPr id="8" name="Picture 7">
            <a:extLst>
              <a:ext uri="{FF2B5EF4-FFF2-40B4-BE49-F238E27FC236}">
                <a16:creationId xmlns:a16="http://schemas.microsoft.com/office/drawing/2014/main" id="{7684E470-6691-4BF6-B631-42A8A84A09A3}"/>
              </a:ext>
            </a:extLst>
          </p:cNvPr>
          <p:cNvPicPr>
            <a:picLocks noChangeAspect="1"/>
          </p:cNvPicPr>
          <p:nvPr/>
        </p:nvPicPr>
        <p:blipFill>
          <a:blip r:embed="rId3"/>
          <a:stretch>
            <a:fillRect/>
          </a:stretch>
        </p:blipFill>
        <p:spPr>
          <a:xfrm>
            <a:off x="0" y="3684003"/>
            <a:ext cx="9144000" cy="2964223"/>
          </a:xfrm>
          <a:prstGeom prst="rect">
            <a:avLst/>
          </a:prstGeom>
        </p:spPr>
      </p:pic>
    </p:spTree>
    <p:extLst>
      <p:ext uri="{BB962C8B-B14F-4D97-AF65-F5344CB8AC3E}">
        <p14:creationId xmlns:p14="http://schemas.microsoft.com/office/powerpoint/2010/main" val="18429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Estimated Delivery</a:t>
            </a:r>
          </a:p>
        </p:txBody>
      </p:sp>
      <p:sp>
        <p:nvSpPr>
          <p:cNvPr id="4" name="Slide Number Placeholder 3"/>
          <p:cNvSpPr>
            <a:spLocks noGrp="1"/>
          </p:cNvSpPr>
          <p:nvPr>
            <p:ph type="sldNum" sz="quarter" idx="11"/>
          </p:nvPr>
        </p:nvSpPr>
        <p:spPr/>
        <p:txBody>
          <a:bodyPr/>
          <a:lstStyle/>
          <a:p>
            <a:fld id="{71F8F497-5311-4FE6-8037-E08A3EC20500}" type="slidenum">
              <a:rPr lang="en-US" smtClean="0"/>
              <a:t>72</a:t>
            </a:fld>
            <a:endParaRPr lang="en-US" dirty="0"/>
          </a:p>
        </p:txBody>
      </p:sp>
      <p:sp>
        <p:nvSpPr>
          <p:cNvPr id="6" name="Content Placeholder 5">
            <a:extLst>
              <a:ext uri="{FF2B5EF4-FFF2-40B4-BE49-F238E27FC236}">
                <a16:creationId xmlns:a16="http://schemas.microsoft.com/office/drawing/2014/main" id="{204A3137-173A-4324-805C-2D7C0FA32CDD}"/>
              </a:ext>
            </a:extLst>
          </p:cNvPr>
          <p:cNvSpPr>
            <a:spLocks noGrp="1"/>
          </p:cNvSpPr>
          <p:nvPr>
            <p:ph idx="1"/>
          </p:nvPr>
        </p:nvSpPr>
        <p:spPr/>
        <p:txBody>
          <a:bodyPr/>
          <a:lstStyle/>
          <a:p>
            <a:r>
              <a:rPr lang="en-US" i="1" dirty="0"/>
              <a:t>Q2 2018</a:t>
            </a:r>
          </a:p>
          <a:p>
            <a:pPr lvl="1"/>
            <a:r>
              <a:rPr lang="en-US" dirty="0"/>
              <a:t>Gaia GA</a:t>
            </a:r>
          </a:p>
          <a:p>
            <a:r>
              <a:rPr lang="en-US" i="1" dirty="0"/>
              <a:t>Q3 2018</a:t>
            </a:r>
          </a:p>
          <a:p>
            <a:pPr lvl="1"/>
            <a:r>
              <a:rPr lang="en-US" dirty="0"/>
              <a:t>Start Fusion Custom Component API</a:t>
            </a:r>
          </a:p>
          <a:p>
            <a:pPr lvl="1"/>
            <a:r>
              <a:rPr lang="en-US" dirty="0"/>
              <a:t>Gaia Bedrock Config plugin</a:t>
            </a:r>
          </a:p>
          <a:p>
            <a:pPr lvl="1"/>
            <a:r>
              <a:rPr lang="en-US" dirty="0"/>
              <a:t>Plugin enhancement</a:t>
            </a:r>
          </a:p>
          <a:p>
            <a:pPr lvl="1"/>
            <a:r>
              <a:rPr lang="en-US" dirty="0"/>
              <a:t>Plugin fixes for existing plugins</a:t>
            </a:r>
          </a:p>
          <a:p>
            <a:r>
              <a:rPr lang="en-US" i="1" dirty="0"/>
              <a:t>Q4 2018</a:t>
            </a:r>
          </a:p>
          <a:p>
            <a:pPr lvl="1"/>
            <a:r>
              <a:rPr lang="en-US" dirty="0"/>
              <a:t>Create Fusion CC API documentation</a:t>
            </a:r>
          </a:p>
          <a:p>
            <a:pPr lvl="1"/>
            <a:r>
              <a:rPr lang="en-US" dirty="0"/>
              <a:t>Fusion CC API release to testing partners</a:t>
            </a:r>
          </a:p>
        </p:txBody>
      </p:sp>
    </p:spTree>
    <p:extLst>
      <p:ext uri="{BB962C8B-B14F-4D97-AF65-F5344CB8AC3E}">
        <p14:creationId xmlns:p14="http://schemas.microsoft.com/office/powerpoint/2010/main" val="382981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202F1-CF2B-41F2-9F99-CC55E069D6B1}"/>
              </a:ext>
            </a:extLst>
          </p:cNvPr>
          <p:cNvSpPr>
            <a:spLocks noGrp="1"/>
          </p:cNvSpPr>
          <p:nvPr>
            <p:ph type="title"/>
          </p:nvPr>
        </p:nvSpPr>
        <p:spPr>
          <a:xfrm>
            <a:off x="869726" y="1"/>
            <a:ext cx="7683289" cy="860612"/>
          </a:xfrm>
        </p:spPr>
        <p:txBody>
          <a:bodyPr/>
          <a:lstStyle/>
          <a:p>
            <a:r>
              <a:rPr lang="en-US" dirty="0"/>
              <a:t>Setup</a:t>
            </a:r>
          </a:p>
        </p:txBody>
      </p:sp>
      <p:sp>
        <p:nvSpPr>
          <p:cNvPr id="3" name="Slide Number Placeholder 2">
            <a:extLst>
              <a:ext uri="{FF2B5EF4-FFF2-40B4-BE49-F238E27FC236}">
                <a16:creationId xmlns:a16="http://schemas.microsoft.com/office/drawing/2014/main" id="{A74CC997-5B48-472E-9603-AC4F0E7E4906}"/>
              </a:ext>
            </a:extLst>
          </p:cNvPr>
          <p:cNvSpPr>
            <a:spLocks noGrp="1"/>
          </p:cNvSpPr>
          <p:nvPr>
            <p:ph type="sldNum" sz="quarter" idx="11"/>
          </p:nvPr>
        </p:nvSpPr>
        <p:spPr/>
        <p:txBody>
          <a:bodyPr/>
          <a:lstStyle/>
          <a:p>
            <a:fld id="{71F8F497-5311-4FE6-8037-E08A3EC20500}" type="slidenum">
              <a:rPr lang="en-US" smtClean="0"/>
              <a:t>7</a:t>
            </a:fld>
            <a:endParaRPr lang="en-US"/>
          </a:p>
        </p:txBody>
      </p:sp>
      <p:sp>
        <p:nvSpPr>
          <p:cNvPr id="6" name="Content Placeholder 5">
            <a:extLst>
              <a:ext uri="{FF2B5EF4-FFF2-40B4-BE49-F238E27FC236}">
                <a16:creationId xmlns:a16="http://schemas.microsoft.com/office/drawing/2014/main" id="{3CA68B9A-BDFB-4A71-9AB2-D44F97FE7274}"/>
              </a:ext>
            </a:extLst>
          </p:cNvPr>
          <p:cNvSpPr>
            <a:spLocks noGrp="1"/>
          </p:cNvSpPr>
          <p:nvPr>
            <p:ph idx="1"/>
          </p:nvPr>
        </p:nvSpPr>
        <p:spPr/>
        <p:txBody>
          <a:bodyPr/>
          <a:lstStyle/>
          <a:p>
            <a:r>
              <a:rPr lang="en-US" dirty="0"/>
              <a:t>Gaia is built on NPM (Package manager for Node)</a:t>
            </a:r>
          </a:p>
          <a:p>
            <a:r>
              <a:rPr lang="en-US" dirty="0"/>
              <a:t>Install Node</a:t>
            </a:r>
          </a:p>
          <a:p>
            <a:r>
              <a:rPr lang="en-US" dirty="0"/>
              <a:t>Run `npm run gaia server`</a:t>
            </a:r>
          </a:p>
          <a:p>
            <a:r>
              <a:rPr lang="en-US" dirty="0"/>
              <a:t>Navigate to the address provided, if needed</a:t>
            </a:r>
          </a:p>
          <a:p>
            <a:endParaRPr lang="en-US" dirty="0"/>
          </a:p>
        </p:txBody>
      </p:sp>
      <p:pic>
        <p:nvPicPr>
          <p:cNvPr id="7" name="Picture 2" descr="https://raw.github.cerner.com/MPagesEcosystem/mpage-gaia/master/logo/logo-alpha.png">
            <a:extLst>
              <a:ext uri="{FF2B5EF4-FFF2-40B4-BE49-F238E27FC236}">
                <a16:creationId xmlns:a16="http://schemas.microsoft.com/office/drawing/2014/main" id="{9A2DFFB9-E3BB-456B-BE8C-F3015E56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3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Let’s start</a:t>
            </a:r>
          </a:p>
        </p:txBody>
      </p:sp>
      <p:sp>
        <p:nvSpPr>
          <p:cNvPr id="4" name="Slide Number Placeholder 3"/>
          <p:cNvSpPr>
            <a:spLocks noGrp="1"/>
          </p:cNvSpPr>
          <p:nvPr>
            <p:ph type="sldNum" sz="quarter" idx="11"/>
          </p:nvPr>
        </p:nvSpPr>
        <p:spPr/>
        <p:txBody>
          <a:bodyPr/>
          <a:lstStyle/>
          <a:p>
            <a:fld id="{71F8F497-5311-4FE6-8037-E08A3EC20500}" type="slidenum">
              <a:rPr lang="en-US" smtClean="0"/>
              <a:t>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45D555-5694-4356-BA82-C9E0A1D1AB74}"/>
              </a:ext>
            </a:extLst>
          </p:cNvPr>
          <p:cNvPicPr>
            <a:picLocks noChangeAspect="1"/>
          </p:cNvPicPr>
          <p:nvPr/>
        </p:nvPicPr>
        <p:blipFill>
          <a:blip r:embed="rId4"/>
          <a:stretch>
            <a:fillRect/>
          </a:stretch>
        </p:blipFill>
        <p:spPr>
          <a:xfrm>
            <a:off x="0" y="1329731"/>
            <a:ext cx="9144000" cy="4670919"/>
          </a:xfrm>
          <a:prstGeom prst="rect">
            <a:avLst/>
          </a:prstGeom>
        </p:spPr>
      </p:pic>
    </p:spTree>
    <p:extLst>
      <p:ext uri="{BB962C8B-B14F-4D97-AF65-F5344CB8AC3E}">
        <p14:creationId xmlns:p14="http://schemas.microsoft.com/office/powerpoint/2010/main" val="44059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3.6|6.8"/>
</p:tagLst>
</file>

<file path=ppt/theme/theme1.xml><?xml version="1.0" encoding="utf-8"?>
<a:theme xmlns:a="http://schemas.openxmlformats.org/drawingml/2006/main" name="Cerner_Template_2.0">
  <a:themeElements>
    <a:clrScheme name="Cerner Color Palette_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DC 2018" id="{8D578331-FCDA-45C1-8AE8-83E85140EDCF}" vid="{D21C876E-91F2-4D3B-B1A4-0683E1C53057}"/>
    </a:ext>
  </a:extLst>
</a:theme>
</file>

<file path=ppt/theme/theme2.xml><?xml version="1.0" encoding="utf-8"?>
<a:theme xmlns:a="http://schemas.openxmlformats.org/drawingml/2006/main" name="Cerner_Template_2.1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05C7E5E7992645A71EB9F76899E953" ma:contentTypeVersion="13" ma:contentTypeDescription="Create a new document." ma:contentTypeScope="" ma:versionID="851abc8afa8484812a6aa10124683555">
  <xsd:schema xmlns:xsd="http://www.w3.org/2001/XMLSchema" xmlns:xs="http://www.w3.org/2001/XMLSchema" xmlns:p="http://schemas.microsoft.com/office/2006/metadata/properties" xmlns:ns3="d3d3a2e7-22be-4155-961b-62f3e99b26ae" xmlns:ns4="75513505-df5c-432b-a7c4-8a87d96884ba" targetNamespace="http://schemas.microsoft.com/office/2006/metadata/properties" ma:root="true" ma:fieldsID="e7fd6de2df1bb79d8d522399dab91464" ns3:_="" ns4:_="">
    <xsd:import namespace="d3d3a2e7-22be-4155-961b-62f3e99b26ae"/>
    <xsd:import namespace="75513505-df5c-432b-a7c4-8a87d96884b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d3a2e7-22be-4155-961b-62f3e99b26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513505-df5c-432b-a7c4-8a87d96884b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1DCCC7-53D5-4A3B-93CB-6EFFB72DA4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d3a2e7-22be-4155-961b-62f3e99b26ae"/>
    <ds:schemaRef ds:uri="75513505-df5c-432b-a7c4-8a87d96884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6842FF-F980-419B-B7FF-CF37FB38F3CC}">
  <ds:schemaRefs>
    <ds:schemaRef ds:uri="http://schemas.microsoft.com/sharepoint/v3/contenttype/forms"/>
  </ds:schemaRefs>
</ds:datastoreItem>
</file>

<file path=customXml/itemProps3.xml><?xml version="1.0" encoding="utf-8"?>
<ds:datastoreItem xmlns:ds="http://schemas.openxmlformats.org/officeDocument/2006/customXml" ds:itemID="{2E061072-28CC-447B-85C6-6E3D66BB019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MDC 2018</Template>
  <TotalTime>2347</TotalTime>
  <Words>2704</Words>
  <Application>Microsoft Office PowerPoint</Application>
  <PresentationFormat>On-screen Show (4:3)</PresentationFormat>
  <Paragraphs>496</Paragraphs>
  <Slides>73</Slides>
  <Notes>69</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Arial</vt:lpstr>
      <vt:lpstr>Calibri</vt:lpstr>
      <vt:lpstr>Consolas</vt:lpstr>
      <vt:lpstr>Franklin Gothic Book</vt:lpstr>
      <vt:lpstr>Wingdings</vt:lpstr>
      <vt:lpstr>Cerner_Template_2.0</vt:lpstr>
      <vt:lpstr>Cerner_Template_2.1_WIDE</vt:lpstr>
      <vt:lpstr>Pat Bannerman Senior Software Engineer/Instructor</vt:lpstr>
      <vt:lpstr>MPages Gaia Development Ecosystem</vt:lpstr>
      <vt:lpstr>What was…</vt:lpstr>
      <vt:lpstr>What was…</vt:lpstr>
      <vt:lpstr>Where do we go…</vt:lpstr>
      <vt:lpstr>Where do we go…</vt:lpstr>
      <vt:lpstr>Goals</vt:lpstr>
      <vt:lpstr>Setup</vt:lpstr>
      <vt:lpstr>Let’s start</vt:lpstr>
      <vt:lpstr>Plugins</vt:lpstr>
      <vt:lpstr>Linter</vt:lpstr>
      <vt:lpstr>Linter</vt:lpstr>
      <vt:lpstr>Linter</vt:lpstr>
      <vt:lpstr>Linter</vt:lpstr>
      <vt:lpstr>Linter</vt:lpstr>
      <vt:lpstr>Linter</vt:lpstr>
      <vt:lpstr>Unit testing</vt:lpstr>
      <vt:lpstr>Unit Testing</vt:lpstr>
      <vt:lpstr>Unit Testing</vt:lpstr>
      <vt:lpstr>Unit Testing</vt:lpstr>
      <vt:lpstr>Unit Testing</vt:lpstr>
      <vt:lpstr>What’s Up Doc?</vt:lpstr>
      <vt:lpstr>JSDoc</vt:lpstr>
      <vt:lpstr>JSDoc</vt:lpstr>
      <vt:lpstr>JSDoc</vt:lpstr>
      <vt:lpstr>Webpack</vt:lpstr>
      <vt:lpstr>Webpack</vt:lpstr>
      <vt:lpstr>Webpack</vt:lpstr>
      <vt:lpstr>Webpack</vt:lpstr>
      <vt:lpstr>Webpack</vt:lpstr>
      <vt:lpstr>Millennium Proxy &amp; Injector</vt:lpstr>
      <vt:lpstr>Millennium Proxy &amp; Injector</vt:lpstr>
      <vt:lpstr>Millennium Proxy &amp; Injector</vt:lpstr>
      <vt:lpstr>Millennium Proxy &amp; Injector</vt:lpstr>
      <vt:lpstr>Millennium Proxy &amp; Injector</vt:lpstr>
      <vt:lpstr>PowerPoint Presentation</vt:lpstr>
      <vt:lpstr>PowerPoint Presentation</vt:lpstr>
      <vt:lpstr>Millennium Proxy &amp; Injector</vt:lpstr>
      <vt:lpstr>Millennium Proxy &amp; Injector</vt:lpstr>
      <vt:lpstr>Millennium Proxy &amp; Injector</vt:lpstr>
      <vt:lpstr>Millennium Proxy &amp; Injector</vt:lpstr>
      <vt:lpstr>Live Dev</vt:lpstr>
      <vt:lpstr>Live Dev</vt:lpstr>
      <vt:lpstr>Live Dev</vt:lpstr>
      <vt:lpstr>Live Dev</vt:lpstr>
      <vt:lpstr>Live Dev</vt:lpstr>
      <vt:lpstr>Live Dev</vt:lpstr>
      <vt:lpstr>Help</vt:lpstr>
      <vt:lpstr>Help</vt:lpstr>
      <vt:lpstr>Help</vt:lpstr>
      <vt:lpstr>MPages Fusion Code companion</vt:lpstr>
      <vt:lpstr>What was…</vt:lpstr>
      <vt:lpstr>What was…</vt:lpstr>
      <vt:lpstr>Where do we go…</vt:lpstr>
      <vt:lpstr>Where do we go…</vt:lpstr>
      <vt:lpstr>Consistency</vt:lpstr>
      <vt:lpstr>Responsive</vt:lpstr>
      <vt:lpstr>Reusable</vt:lpstr>
      <vt:lpstr>Development Paradigm</vt:lpstr>
      <vt:lpstr>Development Paradigm</vt:lpstr>
      <vt:lpstr>Development Paradigm</vt:lpstr>
      <vt:lpstr>Benefits</vt:lpstr>
      <vt:lpstr>Carbon Data Visualization</vt:lpstr>
      <vt:lpstr>What was…</vt:lpstr>
      <vt:lpstr>What was…</vt:lpstr>
      <vt:lpstr>Where do we go…</vt:lpstr>
      <vt:lpstr>Carbon</vt:lpstr>
      <vt:lpstr>Types</vt:lpstr>
      <vt:lpstr>Responsiveness</vt:lpstr>
      <vt:lpstr>Usage</vt:lpstr>
      <vt:lpstr>Usage</vt:lpstr>
      <vt:lpstr>Usage</vt:lpstr>
      <vt:lpstr>Estimated Delivery</vt:lpstr>
    </vt:vector>
  </TitlesOfParts>
  <Company>Cerner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regular MPages development day</dc:title>
  <dc:creator>Rao,Abhijit</dc:creator>
  <cp:lastModifiedBy>Bannerman,Pat</cp:lastModifiedBy>
  <cp:revision>35</cp:revision>
  <cp:lastPrinted>2014-07-18T00:05:08Z</cp:lastPrinted>
  <dcterms:created xsi:type="dcterms:W3CDTF">2018-05-02T19:08:57Z</dcterms:created>
  <dcterms:modified xsi:type="dcterms:W3CDTF">2020-07-31T19:04:59Z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0x010100F305C7E5E7992645A71EB9F76899E953</vt:lpwstr>
  </property>
</Properties>
</file>